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08"/>
  </p:notesMasterIdLst>
  <p:handoutMasterIdLst>
    <p:handoutMasterId r:id="rId109"/>
  </p:handoutMasterIdLst>
  <p:sldIdLst>
    <p:sldId id="256" r:id="rId2"/>
    <p:sldId id="855" r:id="rId3"/>
    <p:sldId id="856" r:id="rId4"/>
    <p:sldId id="857" r:id="rId5"/>
    <p:sldId id="844" r:id="rId6"/>
    <p:sldId id="955" r:id="rId7"/>
    <p:sldId id="956" r:id="rId8"/>
    <p:sldId id="957" r:id="rId9"/>
    <p:sldId id="958" r:id="rId10"/>
    <p:sldId id="959" r:id="rId11"/>
    <p:sldId id="960" r:id="rId12"/>
    <p:sldId id="961" r:id="rId13"/>
    <p:sldId id="962" r:id="rId14"/>
    <p:sldId id="963" r:id="rId15"/>
    <p:sldId id="964" r:id="rId16"/>
    <p:sldId id="965" r:id="rId17"/>
    <p:sldId id="966" r:id="rId18"/>
    <p:sldId id="967" r:id="rId19"/>
    <p:sldId id="968" r:id="rId20"/>
    <p:sldId id="969" r:id="rId21"/>
    <p:sldId id="970" r:id="rId22"/>
    <p:sldId id="971" r:id="rId23"/>
    <p:sldId id="972" r:id="rId24"/>
    <p:sldId id="973" r:id="rId25"/>
    <p:sldId id="974" r:id="rId26"/>
    <p:sldId id="976" r:id="rId27"/>
    <p:sldId id="978" r:id="rId28"/>
    <p:sldId id="979" r:id="rId29"/>
    <p:sldId id="980" r:id="rId30"/>
    <p:sldId id="981" r:id="rId31"/>
    <p:sldId id="982" r:id="rId32"/>
    <p:sldId id="983" r:id="rId33"/>
    <p:sldId id="984" r:id="rId34"/>
    <p:sldId id="985" r:id="rId35"/>
    <p:sldId id="986" r:id="rId36"/>
    <p:sldId id="987" r:id="rId37"/>
    <p:sldId id="988" r:id="rId38"/>
    <p:sldId id="989" r:id="rId39"/>
    <p:sldId id="990" r:id="rId40"/>
    <p:sldId id="991" r:id="rId41"/>
    <p:sldId id="992" r:id="rId42"/>
    <p:sldId id="993" r:id="rId43"/>
    <p:sldId id="994" r:id="rId44"/>
    <p:sldId id="995" r:id="rId45"/>
    <p:sldId id="996" r:id="rId46"/>
    <p:sldId id="997" r:id="rId47"/>
    <p:sldId id="998" r:id="rId48"/>
    <p:sldId id="999" r:id="rId49"/>
    <p:sldId id="1048" r:id="rId50"/>
    <p:sldId id="1049" r:id="rId51"/>
    <p:sldId id="1000" r:id="rId52"/>
    <p:sldId id="926" r:id="rId53"/>
    <p:sldId id="927" r:id="rId54"/>
    <p:sldId id="928" r:id="rId55"/>
    <p:sldId id="1052" r:id="rId56"/>
    <p:sldId id="1053" r:id="rId57"/>
    <p:sldId id="1054" r:id="rId58"/>
    <p:sldId id="1055" r:id="rId59"/>
    <p:sldId id="1057" r:id="rId60"/>
    <p:sldId id="1058" r:id="rId61"/>
    <p:sldId id="1056" r:id="rId62"/>
    <p:sldId id="868" r:id="rId63"/>
    <p:sldId id="929" r:id="rId64"/>
    <p:sldId id="930" r:id="rId65"/>
    <p:sldId id="931" r:id="rId66"/>
    <p:sldId id="932" r:id="rId67"/>
    <p:sldId id="933" r:id="rId68"/>
    <p:sldId id="934" r:id="rId69"/>
    <p:sldId id="935" r:id="rId70"/>
    <p:sldId id="936" r:id="rId71"/>
    <p:sldId id="937" r:id="rId72"/>
    <p:sldId id="938" r:id="rId73"/>
    <p:sldId id="939" r:id="rId74"/>
    <p:sldId id="940" r:id="rId75"/>
    <p:sldId id="941" r:id="rId76"/>
    <p:sldId id="1051" r:id="rId77"/>
    <p:sldId id="943" r:id="rId78"/>
    <p:sldId id="942" r:id="rId79"/>
    <p:sldId id="944" r:id="rId80"/>
    <p:sldId id="945" r:id="rId81"/>
    <p:sldId id="946" r:id="rId82"/>
    <p:sldId id="947" r:id="rId83"/>
    <p:sldId id="948" r:id="rId84"/>
    <p:sldId id="950" r:id="rId85"/>
    <p:sldId id="952" r:id="rId86"/>
    <p:sldId id="1030" r:id="rId87"/>
    <p:sldId id="1031" r:id="rId88"/>
    <p:sldId id="1032" r:id="rId89"/>
    <p:sldId id="1033" r:id="rId90"/>
    <p:sldId id="1034" r:id="rId91"/>
    <p:sldId id="1035" r:id="rId92"/>
    <p:sldId id="1036" r:id="rId93"/>
    <p:sldId id="1037" r:id="rId94"/>
    <p:sldId id="1038" r:id="rId95"/>
    <p:sldId id="953" r:id="rId96"/>
    <p:sldId id="1040" r:id="rId97"/>
    <p:sldId id="1041" r:id="rId98"/>
    <p:sldId id="1042" r:id="rId99"/>
    <p:sldId id="1046" r:id="rId100"/>
    <p:sldId id="954" r:id="rId101"/>
    <p:sldId id="1043" r:id="rId102"/>
    <p:sldId id="1044" r:id="rId103"/>
    <p:sldId id="1047" r:id="rId104"/>
    <p:sldId id="1045" r:id="rId105"/>
    <p:sldId id="925" r:id="rId106"/>
    <p:sldId id="1050" r:id="rId10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B81E1"/>
    <a:srgbClr val="FEC200"/>
    <a:srgbClr val="EFF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10" autoAdjust="0"/>
  </p:normalViewPr>
  <p:slideViewPr>
    <p:cSldViewPr snapToGrid="0">
      <p:cViewPr varScale="1">
        <p:scale>
          <a:sx n="97" d="100"/>
          <a:sy n="97" d="100"/>
        </p:scale>
        <p:origin x="200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10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wmf"/><Relationship Id="rId1" Type="http://schemas.openxmlformats.org/officeDocument/2006/relationships/image" Target="../media/image16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wmf"/><Relationship Id="rId1" Type="http://schemas.openxmlformats.org/officeDocument/2006/relationships/image" Target="../media/image166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wmf"/><Relationship Id="rId1" Type="http://schemas.openxmlformats.org/officeDocument/2006/relationships/image" Target="../media/image16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171.wmf"/><Relationship Id="rId1" Type="http://schemas.openxmlformats.org/officeDocument/2006/relationships/image" Target="../media/image170.wmf"/><Relationship Id="rId4" Type="http://schemas.openxmlformats.org/officeDocument/2006/relationships/image" Target="../media/image17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175.wmf"/><Relationship Id="rId1" Type="http://schemas.openxmlformats.org/officeDocument/2006/relationships/image" Target="../media/image174.emf"/><Relationship Id="rId4" Type="http://schemas.openxmlformats.org/officeDocument/2006/relationships/image" Target="../media/image17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7" Type="http://schemas.openxmlformats.org/officeDocument/2006/relationships/image" Target="../media/image183.wmf"/><Relationship Id="rId2" Type="http://schemas.openxmlformats.org/officeDocument/2006/relationships/image" Target="../media/image179.wmf"/><Relationship Id="rId1" Type="http://schemas.openxmlformats.org/officeDocument/2006/relationships/image" Target="../media/image178.wmf"/><Relationship Id="rId6" Type="http://schemas.openxmlformats.org/officeDocument/2006/relationships/image" Target="../media/image182.wmf"/><Relationship Id="rId5" Type="http://schemas.openxmlformats.org/officeDocument/2006/relationships/image" Target="../media/image181.wmf"/><Relationship Id="rId4" Type="http://schemas.openxmlformats.org/officeDocument/2006/relationships/image" Target="../media/image180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wmf"/><Relationship Id="rId1" Type="http://schemas.openxmlformats.org/officeDocument/2006/relationships/image" Target="../media/image185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3" Type="http://schemas.openxmlformats.org/officeDocument/2006/relationships/image" Target="../media/image196.wmf"/><Relationship Id="rId7" Type="http://schemas.openxmlformats.org/officeDocument/2006/relationships/image" Target="../media/image200.wmf"/><Relationship Id="rId2" Type="http://schemas.openxmlformats.org/officeDocument/2006/relationships/image" Target="../media/image195.wmf"/><Relationship Id="rId1" Type="http://schemas.openxmlformats.org/officeDocument/2006/relationships/image" Target="../media/image194.wmf"/><Relationship Id="rId6" Type="http://schemas.openxmlformats.org/officeDocument/2006/relationships/image" Target="../media/image199.wmf"/><Relationship Id="rId5" Type="http://schemas.openxmlformats.org/officeDocument/2006/relationships/image" Target="../media/image198.wmf"/><Relationship Id="rId4" Type="http://schemas.openxmlformats.org/officeDocument/2006/relationships/image" Target="../media/image197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wmf"/><Relationship Id="rId2" Type="http://schemas.openxmlformats.org/officeDocument/2006/relationships/image" Target="../media/image203.wmf"/><Relationship Id="rId1" Type="http://schemas.openxmlformats.org/officeDocument/2006/relationships/image" Target="../media/image20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wmf"/><Relationship Id="rId2" Type="http://schemas.openxmlformats.org/officeDocument/2006/relationships/image" Target="../media/image206.wmf"/><Relationship Id="rId1" Type="http://schemas.openxmlformats.org/officeDocument/2006/relationships/image" Target="../media/image205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wmf"/><Relationship Id="rId1" Type="http://schemas.openxmlformats.org/officeDocument/2006/relationships/image" Target="../media/image20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5" Type="http://schemas.openxmlformats.org/officeDocument/2006/relationships/image" Target="../media/image125.wmf"/><Relationship Id="rId4" Type="http://schemas.openxmlformats.org/officeDocument/2006/relationships/image" Target="../media/image12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wmf"/><Relationship Id="rId1" Type="http://schemas.openxmlformats.org/officeDocument/2006/relationships/image" Target="../media/image16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604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159" y="1"/>
            <a:ext cx="3038604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30C98-536A-4847-86D2-8F33743221C5}" type="datetimeFigureOut">
              <a:rPr lang="zh-CN" altLang="en-US" smtClean="0"/>
              <a:pPr/>
              <a:t>2018/5/28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086"/>
            <a:ext cx="3038604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159" y="8830086"/>
            <a:ext cx="3038604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78496-6B09-4AA5-A477-A7C7F48A05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068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2705F-8347-41A8-82E6-B2920132BF3D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1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AF6DD-051E-413B-8808-23D5AB3BD9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01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50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CDD-0F3E-4F75-A4A9-0C6C21696F11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CDD-0F3E-4F75-A4A9-0C6C21696F11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CDD-0F3E-4F75-A4A9-0C6C21696F11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CDD-0F3E-4F75-A4A9-0C6C21696F11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CDD-0F3E-4F75-A4A9-0C6C21696F11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CDD-0F3E-4F75-A4A9-0C6C21696F11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CDD-0F3E-4F75-A4A9-0C6C21696F11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CDD-0F3E-4F75-A4A9-0C6C21696F11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CDD-0F3E-4F75-A4A9-0C6C21696F11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CDD-0F3E-4F75-A4A9-0C6C21696F11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CDD-0F3E-4F75-A4A9-0C6C21696F11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F2BCCDD-0F3E-4F75-A4A9-0C6C21696F11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oleObject" Target="../embeddings/oleObject57.bin"/><Relationship Id="rId7" Type="http://schemas.openxmlformats.org/officeDocument/2006/relationships/image" Target="../media/image18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03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202.wmf"/><Relationship Id="rId9" Type="http://schemas.openxmlformats.org/officeDocument/2006/relationships/image" Target="../media/image204.w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oleObject" Target="../embeddings/oleObject60.bin"/><Relationship Id="rId7" Type="http://schemas.openxmlformats.org/officeDocument/2006/relationships/image" Target="../media/image18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06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205.wmf"/><Relationship Id="rId9" Type="http://schemas.openxmlformats.org/officeDocument/2006/relationships/image" Target="../media/image204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08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207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8.wmf"/><Relationship Id="rId5" Type="http://schemas.openxmlformats.org/officeDocument/2006/relationships/image" Target="../media/image30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9.png"/><Relationship Id="rId9" Type="http://schemas.openxmlformats.org/officeDocument/2006/relationships/image" Target="../media/image2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64.pn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61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63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0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114.png"/><Relationship Id="rId7" Type="http://schemas.openxmlformats.org/officeDocument/2006/relationships/image" Target="../media/image1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1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15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13" Type="http://schemas.openxmlformats.org/officeDocument/2006/relationships/oleObject" Target="../embeddings/oleObject18.bin"/><Relationship Id="rId3" Type="http://schemas.openxmlformats.org/officeDocument/2006/relationships/image" Target="../media/image126.png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1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21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image" Target="../media/image125.wmf"/><Relationship Id="rId10" Type="http://schemas.openxmlformats.org/officeDocument/2006/relationships/image" Target="../media/image123.wmf"/><Relationship Id="rId4" Type="http://schemas.openxmlformats.org/officeDocument/2006/relationships/image" Target="../media/image127.png"/><Relationship Id="rId9" Type="http://schemas.openxmlformats.org/officeDocument/2006/relationships/oleObject" Target="../embeddings/oleObject16.bin"/><Relationship Id="rId14" Type="http://schemas.openxmlformats.org/officeDocument/2006/relationships/oleObject" Target="../embeddings/oleObject19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163.wmf"/><Relationship Id="rId4" Type="http://schemas.openxmlformats.org/officeDocument/2006/relationships/oleObject" Target="../embeddings/oleObject20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6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66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67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166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168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165.png"/><Relationship Id="rId7" Type="http://schemas.openxmlformats.org/officeDocument/2006/relationships/image" Target="../media/image17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173.wmf"/><Relationship Id="rId5" Type="http://schemas.openxmlformats.org/officeDocument/2006/relationships/image" Target="../media/image170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172.w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image" Target="../media/image2.gif"/><Relationship Id="rId7" Type="http://schemas.openxmlformats.org/officeDocument/2006/relationships/image" Target="../media/image17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176.wmf"/><Relationship Id="rId5" Type="http://schemas.openxmlformats.org/officeDocument/2006/relationships/image" Target="../media/image174.e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168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77.w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13" Type="http://schemas.openxmlformats.org/officeDocument/2006/relationships/oleObject" Target="../embeddings/oleObject43.bin"/><Relationship Id="rId18" Type="http://schemas.openxmlformats.org/officeDocument/2006/relationships/oleObject" Target="../embeddings/oleObject46.bin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181.wmf"/><Relationship Id="rId17" Type="http://schemas.openxmlformats.org/officeDocument/2006/relationships/image" Target="../media/image18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5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79.wmf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39.bin"/><Relationship Id="rId15" Type="http://schemas.openxmlformats.org/officeDocument/2006/relationships/oleObject" Target="../embeddings/oleObject44.bin"/><Relationship Id="rId10" Type="http://schemas.openxmlformats.org/officeDocument/2006/relationships/image" Target="../media/image180.wmf"/><Relationship Id="rId4" Type="http://schemas.openxmlformats.org/officeDocument/2006/relationships/image" Target="../media/image178.wmf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182.w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oleObject" Target="../embeddings/oleObject47.bin"/><Relationship Id="rId7" Type="http://schemas.openxmlformats.org/officeDocument/2006/relationships/image" Target="../media/image18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187.png"/><Relationship Id="rId4" Type="http://schemas.openxmlformats.org/officeDocument/2006/relationships/image" Target="../media/image185.wmf"/><Relationship Id="rId9" Type="http://schemas.openxmlformats.org/officeDocument/2006/relationships/image" Target="../media/image18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wmf"/><Relationship Id="rId13" Type="http://schemas.openxmlformats.org/officeDocument/2006/relationships/oleObject" Target="../embeddings/oleObject54.bin"/><Relationship Id="rId18" Type="http://schemas.openxmlformats.org/officeDocument/2006/relationships/image" Target="../media/image201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198.wmf"/><Relationship Id="rId17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0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95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10" Type="http://schemas.openxmlformats.org/officeDocument/2006/relationships/image" Target="../media/image197.wmf"/><Relationship Id="rId4" Type="http://schemas.openxmlformats.org/officeDocument/2006/relationships/image" Target="../media/image194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19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Probabilistic Graphical Models (II)</a:t>
            </a:r>
            <a:b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Inference &amp; Leaning </a:t>
            </a:r>
            <a:endParaRPr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614" y="344045"/>
            <a:ext cx="830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[70240413 Statistical Machine Learning, Spring, 2018]</a:t>
            </a:r>
            <a:endParaRPr lang="zh-CN" altLang="en-US" sz="28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295400" y="2975955"/>
            <a:ext cx="6400800" cy="268461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dobe Arabic" pitchFamily="18" charset="-78"/>
                <a:ea typeface="+mn-ea"/>
                <a:cs typeface="Adobe Arabic" pitchFamily="18" charset="-78"/>
              </a:rPr>
              <a:t>Jun Zhu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dobe Arabic" pitchFamily="18" charset="-78"/>
                <a:ea typeface="+mn-ea"/>
                <a:cs typeface="Adobe Arabic" pitchFamily="18" charset="-78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dobe Arabic" pitchFamily="18" charset="-78"/>
                <a:ea typeface="+mn-ea"/>
                <a:cs typeface="Adobe Arabic" pitchFamily="18" charset="-78"/>
              </a:rPr>
              <a:t>dcszj@mail.tsinghua.edu.cn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Adobe Arabic" pitchFamily="18" charset="-78"/>
                <a:cs typeface="Adobe Arabic" pitchFamily="18" charset="-78"/>
              </a:rPr>
              <a:t>http://bigml.cs.tsinghua.edu.cn/~jun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Adobe Arabic" pitchFamily="18" charset="-78"/>
              <a:ea typeface="+mn-ea"/>
              <a:cs typeface="Adobe Arabic" pitchFamily="18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dobe Arabic" pitchFamily="18" charset="-78"/>
                <a:ea typeface="+mn-ea"/>
                <a:cs typeface="Adobe Arabic" pitchFamily="18" charset="-78"/>
              </a:rPr>
              <a:t>State Key Lab of Intelligent Technology &amp; Systems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dobe Arabic" pitchFamily="18" charset="-78"/>
                <a:ea typeface="+mn-ea"/>
                <a:cs typeface="Adobe Arabic" pitchFamily="18" charset="-78"/>
              </a:rPr>
              <a:t>Tsinghua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dobe Arabic" pitchFamily="18" charset="-78"/>
                <a:ea typeface="+mn-ea"/>
                <a:cs typeface="Adobe Arabic" pitchFamily="18" charset="-78"/>
              </a:rPr>
              <a:t> University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Adobe Arabic" pitchFamily="18" charset="-78"/>
              <a:ea typeface="+mn-ea"/>
              <a:cs typeface="Adobe Arabic" pitchFamily="18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dobe Arabic" pitchFamily="18" charset="-78"/>
                <a:ea typeface="+mn-ea"/>
                <a:cs typeface="Adobe Arabic" pitchFamily="18" charset="-78"/>
              </a:rPr>
              <a:t>May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dobe Arabic" pitchFamily="18" charset="-78"/>
                <a:ea typeface="+mn-ea"/>
                <a:cs typeface="Adobe Arabic" pitchFamily="18" charset="-78"/>
              </a:rPr>
              <a:t> 22, 2018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3: Most Probable Assignment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 this query we want to find the</a:t>
            </a:r>
            <a:r>
              <a:rPr lang="en-US" dirty="0" smtClean="0">
                <a:solidFill>
                  <a:srgbClr val="FF0000"/>
                </a:solidFill>
              </a:rPr>
              <a:t> most probably joint assignment </a:t>
            </a:r>
            <a:r>
              <a:rPr lang="en-US" dirty="0" smtClean="0"/>
              <a:t>(MPA) for </a:t>
            </a:r>
            <a:r>
              <a:rPr lang="en-US" dirty="0" smtClean="0">
                <a:solidFill>
                  <a:srgbClr val="FF0000"/>
                </a:solidFill>
              </a:rPr>
              <a:t>some</a:t>
            </a:r>
            <a:r>
              <a:rPr lang="en-US" dirty="0" smtClean="0"/>
              <a:t> variables of interest</a:t>
            </a:r>
          </a:p>
          <a:p>
            <a:endParaRPr lang="en-US" dirty="0"/>
          </a:p>
          <a:p>
            <a:r>
              <a:rPr lang="en-US" dirty="0" smtClean="0"/>
              <a:t>Such reasoning is usually performed under some given evidence e and ignoring other variables Z: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This is the maximum a posterior configuration of y.</a:t>
            </a:r>
            <a:endParaRPr lang="en-US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733800"/>
            <a:ext cx="7867650" cy="86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1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CRF Learning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Computing marginal </a:t>
            </a:r>
            <a:r>
              <a:rPr lang="en-US" u="sng" dirty="0" smtClean="0">
                <a:solidFill>
                  <a:srgbClr val="FF0000"/>
                </a:solidFill>
              </a:rPr>
              <a:t>forward-backward</a:t>
            </a:r>
            <a:r>
              <a:rPr lang="en-US" dirty="0" smtClean="0"/>
              <a:t> message passing</a:t>
            </a:r>
          </a:p>
          <a:p>
            <a:pPr lvl="1"/>
            <a:r>
              <a:rPr lang="en-US" dirty="0" smtClean="0"/>
              <a:t>Forward pass:</a:t>
            </a:r>
            <a:endParaRPr lang="en-US" dirty="0"/>
          </a:p>
        </p:txBody>
      </p:sp>
      <p:graphicFrame>
        <p:nvGraphicFramePr>
          <p:cNvPr id="5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566644"/>
              </p:ext>
            </p:extLst>
          </p:nvPr>
        </p:nvGraphicFramePr>
        <p:xfrm>
          <a:off x="1783582" y="2529351"/>
          <a:ext cx="291623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62" name="Equation" r:id="rId3" imgW="1752480" imgH="482400" progId="Equation.DSMT4">
                  <p:embed/>
                </p:oleObj>
              </mc:Choice>
              <mc:Fallback>
                <p:oleObj name="Equation" r:id="rId3" imgW="1752480" imgH="4824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3582" y="2529351"/>
                        <a:ext cx="2916237" cy="9144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176946"/>
              </p:ext>
            </p:extLst>
          </p:nvPr>
        </p:nvGraphicFramePr>
        <p:xfrm>
          <a:off x="5064944" y="2726201"/>
          <a:ext cx="230187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63" name="Equation" r:id="rId5" imgW="1295280" imgH="228600" progId="Equation.DSMT4">
                  <p:embed/>
                </p:oleObj>
              </mc:Choice>
              <mc:Fallback>
                <p:oleObj name="Equation" r:id="rId5" imgW="1295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944" y="2726201"/>
                        <a:ext cx="2301875" cy="4127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1597742" y="4121052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822600" y="41272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4996985" y="4196576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6324600" y="4212003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152794" y="4417352"/>
            <a:ext cx="7094049" cy="1495972"/>
            <a:chOff x="1666493" y="4354215"/>
            <a:chExt cx="6389706" cy="127130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6493" y="4354215"/>
              <a:ext cx="6389706" cy="1271308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5506497" y="5114611"/>
              <a:ext cx="2461846" cy="510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545821"/>
              </p:ext>
            </p:extLst>
          </p:nvPr>
        </p:nvGraphicFramePr>
        <p:xfrm>
          <a:off x="4148162" y="4257246"/>
          <a:ext cx="274637" cy="13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64" name="Formula" r:id="rId8" imgW="138600" imgH="70200" progId="Equation.Ribbit">
                  <p:embed/>
                </p:oleObj>
              </mc:Choice>
              <mc:Fallback>
                <p:oleObj name="Formula" r:id="rId8" imgW="138600" imgH="7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48162" y="4257246"/>
                        <a:ext cx="274637" cy="138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23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CRF Learning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Computing marginal </a:t>
            </a:r>
            <a:r>
              <a:rPr lang="en-US" u="sng" dirty="0" smtClean="0">
                <a:solidFill>
                  <a:srgbClr val="FF0000"/>
                </a:solidFill>
              </a:rPr>
              <a:t>forward-backward</a:t>
            </a:r>
            <a:r>
              <a:rPr lang="en-US" dirty="0" smtClean="0"/>
              <a:t> message passing</a:t>
            </a:r>
          </a:p>
          <a:p>
            <a:pPr lvl="1"/>
            <a:r>
              <a:rPr lang="en-US" dirty="0" smtClean="0"/>
              <a:t>Forward pass:</a:t>
            </a:r>
            <a:endParaRPr lang="en-US" dirty="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 flipH="1">
            <a:off x="1560191" y="4188752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 flipH="1">
            <a:off x="2821160" y="4188752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9"/>
          <p:cNvSpPr>
            <a:spLocks noChangeArrowheads="1"/>
          </p:cNvSpPr>
          <p:nvPr/>
        </p:nvSpPr>
        <p:spPr bwMode="auto">
          <a:xfrm flipH="1">
            <a:off x="5007114" y="4188752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 flipH="1">
            <a:off x="6285271" y="4212002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349890"/>
              </p:ext>
            </p:extLst>
          </p:nvPr>
        </p:nvGraphicFramePr>
        <p:xfrm>
          <a:off x="5127523" y="2767784"/>
          <a:ext cx="25352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1" name="Equation" r:id="rId3" imgW="1460160" imgH="241200" progId="Equation.DSMT4">
                  <p:embed/>
                </p:oleObj>
              </mc:Choice>
              <mc:Fallback>
                <p:oleObj name="Equation" r:id="rId3" imgW="14601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523" y="2767784"/>
                        <a:ext cx="2535238" cy="4286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7188548"/>
              </p:ext>
            </p:extLst>
          </p:nvPr>
        </p:nvGraphicFramePr>
        <p:xfrm>
          <a:off x="1774723" y="2637609"/>
          <a:ext cx="289560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2" name="Equation" r:id="rId5" imgW="1714320" imgH="457200" progId="Equation.DSMT4">
                  <p:embed/>
                </p:oleObj>
              </mc:Choice>
              <mc:Fallback>
                <p:oleObj name="Equation" r:id="rId5" imgW="1714320" imgH="4572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723" y="2637609"/>
                        <a:ext cx="2895600" cy="7937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1152794" y="4417352"/>
            <a:ext cx="7094049" cy="1495972"/>
            <a:chOff x="1666493" y="4354215"/>
            <a:chExt cx="6389706" cy="1271308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6493" y="4354215"/>
              <a:ext cx="6389706" cy="1271308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5506497" y="5114611"/>
              <a:ext cx="2461846" cy="510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9495"/>
              </p:ext>
            </p:extLst>
          </p:nvPr>
        </p:nvGraphicFramePr>
        <p:xfrm>
          <a:off x="4118666" y="4257246"/>
          <a:ext cx="274637" cy="13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3" name="Formula" r:id="rId8" imgW="138600" imgH="70200" progId="Equation.Ribbit">
                  <p:embed/>
                </p:oleObj>
              </mc:Choice>
              <mc:Fallback>
                <p:oleObj name="Formula" r:id="rId8" imgW="138600" imgH="7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18666" y="4257246"/>
                        <a:ext cx="274637" cy="138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99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CRF Learning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Computing marginal </a:t>
            </a:r>
            <a:r>
              <a:rPr lang="en-US" u="sng" dirty="0" smtClean="0">
                <a:solidFill>
                  <a:srgbClr val="FF0000"/>
                </a:solidFill>
              </a:rPr>
              <a:t>forward-backward</a:t>
            </a:r>
            <a:r>
              <a:rPr lang="en-US" dirty="0" smtClean="0"/>
              <a:t> message passing</a:t>
            </a:r>
          </a:p>
          <a:p>
            <a:pPr lvl="1"/>
            <a:r>
              <a:rPr lang="en-US" dirty="0" smtClean="0"/>
              <a:t>Normalization to get marginal probabilities:</a:t>
            </a:r>
            <a:endParaRPr lang="en-US" dirty="0"/>
          </a:p>
        </p:txBody>
      </p:sp>
      <p:graphicFrame>
        <p:nvGraphicFramePr>
          <p:cNvPr id="18" name="Object 11"/>
          <p:cNvGraphicFramePr>
            <a:graphicFrameLocks noChangeAspect="1"/>
          </p:cNvGraphicFramePr>
          <p:nvPr/>
        </p:nvGraphicFramePr>
        <p:xfrm>
          <a:off x="1981200" y="4592638"/>
          <a:ext cx="5334000" cy="157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38" name="Equation" r:id="rId3" imgW="2489040" imgH="736560" progId="Equation.DSMT4">
                  <p:embed/>
                </p:oleObj>
              </mc:Choice>
              <mc:Fallback>
                <p:oleObj name="Equation" r:id="rId3" imgW="248904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592638"/>
                        <a:ext cx="5334000" cy="157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5"/>
          <p:cNvGraphicFramePr>
            <a:graphicFrameLocks noChangeAspect="1"/>
          </p:cNvGraphicFramePr>
          <p:nvPr/>
        </p:nvGraphicFramePr>
        <p:xfrm>
          <a:off x="3124200" y="2819400"/>
          <a:ext cx="297180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39" name="Equation" r:id="rId5" imgW="1460160" imgH="736560" progId="Equation.DSMT4">
                  <p:embed/>
                </p:oleObj>
              </mc:Choice>
              <mc:Fallback>
                <p:oleObj name="Equation" r:id="rId5" imgW="146016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819400"/>
                        <a:ext cx="2971800" cy="149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1749425" y="2681288"/>
            <a:ext cx="14475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Single Variable: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1720850" y="4281488"/>
            <a:ext cx="20644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</a:rPr>
              <a:t>Neighboring Variables:</a:t>
            </a:r>
          </a:p>
        </p:txBody>
      </p:sp>
    </p:spTree>
    <p:extLst>
      <p:ext uri="{BB962C8B-B14F-4D97-AF65-F5344CB8AC3E}">
        <p14:creationId xmlns:p14="http://schemas.microsoft.com/office/powerpoint/2010/main" val="77582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Empirical Results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Part-of-Speech tagging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803" y="2017303"/>
            <a:ext cx="3860534" cy="2780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58" y="5169924"/>
            <a:ext cx="7156808" cy="67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2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Linear-Chains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799"/>
            <a:ext cx="7772400" cy="505132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dirty="0" smtClean="0"/>
              <a:t>CRFs </a:t>
            </a:r>
            <a:r>
              <a:rPr lang="en-US" altLang="zh-CN" sz="2400" dirty="0"/>
              <a:t>can be defined over arbitrary undirected graphs, not limited to sequences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Grid-like CRFs</a:t>
            </a:r>
          </a:p>
          <a:p>
            <a:pPr lvl="2">
              <a:lnSpc>
                <a:spcPct val="80000"/>
              </a:lnSpc>
            </a:pPr>
            <a:r>
              <a:rPr lang="en-US" altLang="zh-CN" sz="1800" dirty="0"/>
              <a:t>2D CRFs for Web information </a:t>
            </a:r>
            <a:r>
              <a:rPr lang="en-US" altLang="zh-CN" sz="1800" dirty="0" smtClean="0"/>
              <a:t>extraction (Zhu et al., 2005)</a:t>
            </a:r>
            <a:endParaRPr lang="en-US" altLang="zh-CN" sz="1800" dirty="0"/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Tree structured CRFs with/without inner-layer connections</a:t>
            </a:r>
          </a:p>
          <a:p>
            <a:pPr lvl="2">
              <a:lnSpc>
                <a:spcPct val="80000"/>
              </a:lnSpc>
            </a:pPr>
            <a:r>
              <a:rPr lang="en-US" altLang="zh-CN" sz="1800" dirty="0"/>
              <a:t>Multi-scale CRFs for image labeling</a:t>
            </a:r>
          </a:p>
          <a:p>
            <a:pPr lvl="2">
              <a:lnSpc>
                <a:spcPct val="80000"/>
              </a:lnSpc>
            </a:pPr>
            <a:r>
              <a:rPr lang="en-US" altLang="zh-CN" sz="1800" dirty="0"/>
              <a:t>HCRFs for simultaneous record detection and </a:t>
            </a:r>
            <a:r>
              <a:rPr lang="en-US" altLang="zh-CN" sz="1800" dirty="0" smtClean="0"/>
              <a:t>labeling (Zhu et al., 2006)</a:t>
            </a:r>
            <a:endParaRPr lang="en-US" altLang="zh-CN" sz="1800" dirty="0"/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Dynamic CRFs (in terms of time)</a:t>
            </a:r>
          </a:p>
          <a:p>
            <a:pPr lvl="2">
              <a:lnSpc>
                <a:spcPct val="80000"/>
              </a:lnSpc>
            </a:pPr>
            <a:r>
              <a:rPr lang="en-US" altLang="zh-CN" sz="1800" dirty="0"/>
              <a:t>Factorial CRFs for joint POS tagging and chunking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Semi-Markov Random Fields</a:t>
            </a:r>
          </a:p>
          <a:p>
            <a:pPr lvl="2">
              <a:lnSpc>
                <a:spcPct val="80000"/>
              </a:lnSpc>
            </a:pPr>
            <a:r>
              <a:rPr lang="en-US" altLang="zh-CN" sz="1800" dirty="0"/>
              <a:t>Model uncertainty of segment boundary for joint segmentation and labeling</a:t>
            </a:r>
          </a:p>
          <a:p>
            <a:pPr>
              <a:lnSpc>
                <a:spcPct val="80000"/>
              </a:lnSpc>
            </a:pPr>
            <a:endParaRPr lang="en-US" altLang="zh-CN" sz="2400" dirty="0"/>
          </a:p>
          <a:p>
            <a:pPr>
              <a:lnSpc>
                <a:spcPct val="80000"/>
              </a:lnSpc>
            </a:pPr>
            <a:r>
              <a:rPr lang="en-US" altLang="zh-CN" sz="2400" dirty="0"/>
              <a:t>General mechanisms for specifying templates of graphical structure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Relational Markov Networks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Markov Logic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799"/>
            <a:ext cx="7772400" cy="484822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Parameter learning for Undirected graphical models</a:t>
            </a:r>
          </a:p>
          <a:p>
            <a:r>
              <a:rPr lang="en-US" dirty="0" smtClean="0"/>
              <a:t>Conditional random fields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7264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Chap. 8 of PRML</a:t>
            </a:r>
          </a:p>
          <a:p>
            <a:r>
              <a:rPr lang="en-US" dirty="0" smtClean="0"/>
              <a:t>Chap. 17 of ESL (undirected graphical models)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2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MPA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u="sng" dirty="0" smtClean="0"/>
              <a:t>Classification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Find most likely label, given the evidence (input features)</a:t>
            </a:r>
            <a:endParaRPr lang="en-US" dirty="0"/>
          </a:p>
          <a:p>
            <a:r>
              <a:rPr lang="en-US" b="1" u="sng" dirty="0" smtClean="0"/>
              <a:t>Explanation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What is the most likely scenario, given the evidence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Cautionary note:</a:t>
            </a:r>
          </a:p>
          <a:p>
            <a:pPr lvl="1"/>
            <a:r>
              <a:rPr lang="en-US" dirty="0" smtClean="0"/>
              <a:t>The MPA of a variable depends on its “</a:t>
            </a:r>
            <a:r>
              <a:rPr lang="en-US" dirty="0" smtClean="0">
                <a:solidFill>
                  <a:srgbClr val="0000FF"/>
                </a:solidFill>
              </a:rPr>
              <a:t>context</a:t>
            </a:r>
            <a:r>
              <a:rPr lang="en-US" dirty="0" smtClean="0"/>
              <a:t>” – the set of variables been jointly queried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 smtClean="0"/>
              <a:t>MPA of </a:t>
            </a:r>
            <a:r>
              <a:rPr lang="en-US" i="1" dirty="0" smtClean="0"/>
              <a:t>Y</a:t>
            </a:r>
            <a:r>
              <a:rPr lang="en-US" baseline="-25000" dirty="0" smtClean="0"/>
              <a:t>1</a:t>
            </a:r>
            <a:r>
              <a:rPr lang="en-US" dirty="0" smtClean="0"/>
              <a:t> ?</a:t>
            </a:r>
          </a:p>
          <a:p>
            <a:pPr lvl="2"/>
            <a:r>
              <a:rPr lang="en-US" dirty="0" smtClean="0"/>
              <a:t>MPA of (</a:t>
            </a:r>
            <a:r>
              <a:rPr lang="en-US" i="1" dirty="0" smtClean="0"/>
              <a:t>Y</a:t>
            </a:r>
            <a:r>
              <a:rPr lang="en-US" baseline="-25000" dirty="0" smtClean="0"/>
              <a:t>1</a:t>
            </a:r>
            <a:r>
              <a:rPr lang="en-US" i="1" dirty="0"/>
              <a:t> </a:t>
            </a:r>
            <a:r>
              <a:rPr lang="en-US" i="1" dirty="0" smtClean="0"/>
              <a:t> Y</a:t>
            </a:r>
            <a:r>
              <a:rPr lang="en-US" baseline="-25000" dirty="0" smtClean="0"/>
              <a:t>2</a:t>
            </a:r>
            <a:r>
              <a:rPr lang="en-US" dirty="0" smtClean="0"/>
              <a:t> )?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263" y="4333107"/>
            <a:ext cx="1967100" cy="193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6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of Inference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Theorem:</a:t>
            </a:r>
          </a:p>
          <a:p>
            <a:pPr lvl="1"/>
            <a:r>
              <a:rPr lang="en-US" dirty="0" smtClean="0"/>
              <a:t>Computing </a:t>
            </a:r>
            <a:r>
              <a:rPr lang="en-US" i="1" dirty="0" smtClean="0"/>
              <a:t>P</a:t>
            </a:r>
            <a:r>
              <a:rPr lang="en-US" dirty="0" smtClean="0"/>
              <a:t>(X=</a:t>
            </a:r>
            <a:r>
              <a:rPr lang="en-US" dirty="0" err="1" smtClean="0"/>
              <a:t>x|e</a:t>
            </a:r>
            <a:r>
              <a:rPr lang="en-US" dirty="0" smtClean="0"/>
              <a:t>) in a GM is NP-hard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Hardness does not mean we cannot solve inference</a:t>
            </a:r>
          </a:p>
          <a:p>
            <a:pPr lvl="1"/>
            <a:r>
              <a:rPr lang="en-US" dirty="0" smtClean="0"/>
              <a:t>It implies that we cannot find a general procedure that works efficiently for arbitrary GMs</a:t>
            </a:r>
          </a:p>
          <a:p>
            <a:pPr lvl="1"/>
            <a:r>
              <a:rPr lang="en-US" dirty="0" smtClean="0"/>
              <a:t>For particular families of GMs, we can have provably efficient procedures.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to Inference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b="1" u="sng" dirty="0" smtClean="0"/>
          </a:p>
          <a:p>
            <a:r>
              <a:rPr lang="en-US" b="1" u="sng" dirty="0" smtClean="0"/>
              <a:t>Exact inference algorithms</a:t>
            </a:r>
          </a:p>
          <a:p>
            <a:pPr lvl="1"/>
            <a:r>
              <a:rPr lang="en-US" dirty="0" smtClean="0"/>
              <a:t>The elimination algorithm</a:t>
            </a:r>
          </a:p>
          <a:p>
            <a:pPr lvl="1"/>
            <a:r>
              <a:rPr lang="en-US" dirty="0" smtClean="0"/>
              <a:t>Message-passing algorithm (sum-product, belief propagation)</a:t>
            </a:r>
          </a:p>
          <a:p>
            <a:pPr lvl="1"/>
            <a:r>
              <a:rPr lang="en-US" dirty="0" smtClean="0"/>
              <a:t>The junction tree algorithms</a:t>
            </a:r>
          </a:p>
          <a:p>
            <a:endParaRPr lang="en-US" dirty="0" smtClean="0"/>
          </a:p>
          <a:p>
            <a:r>
              <a:rPr lang="en-US" b="1" u="sng" dirty="0" smtClean="0"/>
              <a:t>Approximate inference algorithms</a:t>
            </a:r>
          </a:p>
          <a:p>
            <a:pPr lvl="1"/>
            <a:r>
              <a:rPr lang="en-US" dirty="0" smtClean="0"/>
              <a:t>Markov chain Monte Carlo methods</a:t>
            </a:r>
          </a:p>
          <a:p>
            <a:pPr lvl="1"/>
            <a:r>
              <a:rPr lang="en-US" dirty="0" err="1" smtClean="0"/>
              <a:t>Variational</a:t>
            </a:r>
            <a:r>
              <a:rPr lang="en-US" dirty="0" smtClean="0"/>
              <a:t>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2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Marginalization and Elimination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28440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signal transduction pathway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What’s the likelihood that protein E is active?</a:t>
            </a:r>
            <a:endParaRPr lang="en-US" dirty="0"/>
          </a:p>
          <a:p>
            <a:r>
              <a:rPr lang="en-US" dirty="0" smtClean="0"/>
              <a:t>Query: </a:t>
            </a:r>
            <a:r>
              <a:rPr lang="en-US" i="1" dirty="0" smtClean="0"/>
              <a:t>P</a:t>
            </a:r>
            <a:r>
              <a:rPr lang="en-US" dirty="0" smtClean="0"/>
              <a:t>(e) 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A naive summation needs to enumerate over an exponential # of terms</a:t>
            </a:r>
          </a:p>
          <a:p>
            <a:pPr lvl="1"/>
            <a:r>
              <a:rPr lang="en-US" dirty="0" smtClean="0"/>
              <a:t>By chain decomposition, we get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095" y="2021626"/>
            <a:ext cx="6073723" cy="39729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794819" y="3639163"/>
            <a:ext cx="4011561" cy="672124"/>
            <a:chOff x="2556387" y="3831050"/>
            <a:chExt cx="4011561" cy="67212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6387" y="3831050"/>
              <a:ext cx="3943810" cy="648981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5309419" y="4316361"/>
              <a:ext cx="1258529" cy="18681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606" y="5631859"/>
            <a:ext cx="6304703" cy="61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0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Elimination on Chains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799"/>
            <a:ext cx="7772400" cy="4825181"/>
          </a:xfrm>
        </p:spPr>
        <p:txBody>
          <a:bodyPr>
            <a:normAutofit fontScale="92500" lnSpcReduction="10000"/>
          </a:bodyPr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Rearranging terms 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Now, we can perform the innermost summation</a:t>
            </a:r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This summation “</a:t>
            </a:r>
            <a:r>
              <a:rPr lang="en-US" b="1" dirty="0" smtClean="0">
                <a:solidFill>
                  <a:srgbClr val="FF0000"/>
                </a:solidFill>
              </a:rPr>
              <a:t>eliminates</a:t>
            </a:r>
            <a:r>
              <a:rPr lang="en-US" dirty="0" smtClean="0"/>
              <a:t>” one variable from our summation argument at a “</a:t>
            </a:r>
            <a:r>
              <a:rPr lang="en-US" b="1" dirty="0" smtClean="0">
                <a:solidFill>
                  <a:srgbClr val="FF0000"/>
                </a:solidFill>
              </a:rPr>
              <a:t>local cost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38" y="1642733"/>
            <a:ext cx="6073723" cy="397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922" y="2780056"/>
            <a:ext cx="6304703" cy="6169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574" y="3533787"/>
            <a:ext cx="5763393" cy="6136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140281" y="4748948"/>
            <a:ext cx="4732159" cy="606841"/>
            <a:chOff x="2140281" y="4798108"/>
            <a:chExt cx="4732159" cy="60684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8758" y="4798108"/>
              <a:ext cx="4143682" cy="60684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40281" y="4885186"/>
              <a:ext cx="576571" cy="323133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6312310" y="3397030"/>
            <a:ext cx="1899315" cy="1438996"/>
            <a:chOff x="6312310" y="3397030"/>
            <a:chExt cx="1899315" cy="1438996"/>
          </a:xfrm>
        </p:grpSpPr>
        <p:sp>
          <p:nvSpPr>
            <p:cNvPr id="11" name="矩形 10"/>
            <p:cNvSpPr/>
            <p:nvPr/>
          </p:nvSpPr>
          <p:spPr>
            <a:xfrm>
              <a:off x="6312310" y="3397030"/>
              <a:ext cx="1899315" cy="75045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直接箭头连接符 12"/>
            <p:cNvCxnSpPr/>
            <p:nvPr/>
          </p:nvCxnSpPr>
          <p:spPr>
            <a:xfrm flipH="1">
              <a:off x="6666271" y="4147482"/>
              <a:ext cx="580103" cy="68854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197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Elimination on Chains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Rearranging and then summing again, we get</a:t>
            </a:r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487" y="1659654"/>
            <a:ext cx="5718226" cy="5555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487" y="2952918"/>
            <a:ext cx="5576068" cy="309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0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Elimination on Chains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Eliminate nodes one by one all the way to the end, we get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Complexity:</a:t>
            </a:r>
          </a:p>
          <a:p>
            <a:pPr lvl="1"/>
            <a:r>
              <a:rPr lang="en-US" dirty="0" smtClean="0"/>
              <a:t>Each step costs                                                operations: </a:t>
            </a:r>
          </a:p>
          <a:p>
            <a:pPr lvl="1"/>
            <a:r>
              <a:rPr lang="en-US" dirty="0" smtClean="0"/>
              <a:t>Compare to naive evaluation that sums over joint values of n-1 variables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959" y="1709738"/>
            <a:ext cx="5297282" cy="88901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116825" y="3531010"/>
            <a:ext cx="3029718" cy="655074"/>
            <a:chOff x="3116825" y="3531010"/>
            <a:chExt cx="3029718" cy="65507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16825" y="3531010"/>
              <a:ext cx="3029718" cy="655074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729316" y="3942413"/>
              <a:ext cx="285136" cy="118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721914"/>
              </p:ext>
            </p:extLst>
          </p:nvPr>
        </p:nvGraphicFramePr>
        <p:xfrm>
          <a:off x="3361378" y="4816713"/>
          <a:ext cx="30210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56" name="Formula" r:id="rId6" imgW="1524240" imgH="152640" progId="Equation.Ribbit">
                  <p:embed/>
                </p:oleObj>
              </mc:Choice>
              <mc:Fallback>
                <p:oleObj name="Formula" r:id="rId6" imgW="1524240" imgH="152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61378" y="4816713"/>
                        <a:ext cx="3021012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576943"/>
              </p:ext>
            </p:extLst>
          </p:nvPr>
        </p:nvGraphicFramePr>
        <p:xfrm>
          <a:off x="7812036" y="4800837"/>
          <a:ext cx="782638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57" name="Formula" r:id="rId8" imgW="395280" imgH="167760" progId="Equation.Ribbit">
                  <p:embed/>
                </p:oleObj>
              </mc:Choice>
              <mc:Fallback>
                <p:oleObj name="Formula" r:id="rId8" imgW="395280" imgH="167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12036" y="4800837"/>
                        <a:ext cx="782638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98067"/>
              </p:ext>
            </p:extLst>
          </p:nvPr>
        </p:nvGraphicFramePr>
        <p:xfrm>
          <a:off x="3116825" y="5598154"/>
          <a:ext cx="65722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58" name="Formula" r:id="rId10" imgW="331560" imgH="152640" progId="Equation.Ribbit">
                  <p:embed/>
                </p:oleObj>
              </mc:Choice>
              <mc:Fallback>
                <p:oleObj name="Formula" r:id="rId10" imgW="331560" imgH="152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16825" y="5598154"/>
                        <a:ext cx="657225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770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Markov Model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Now, you can do the marginal inference for HMM: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Answer the query: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62" y="2104871"/>
            <a:ext cx="4486275" cy="1724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986" y="4225956"/>
            <a:ext cx="7533814" cy="775661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189072"/>
              </p:ext>
            </p:extLst>
          </p:nvPr>
        </p:nvGraphicFramePr>
        <p:xfrm>
          <a:off x="3355616" y="5750283"/>
          <a:ext cx="2717135" cy="468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9" name="Formula" r:id="rId5" imgW="882720" imgH="152640" progId="Equation.Ribbit">
                  <p:embed/>
                </p:oleObj>
              </mc:Choice>
              <mc:Fallback>
                <p:oleObj name="Formula" r:id="rId5" imgW="882720" imgH="152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5616" y="5750283"/>
                        <a:ext cx="2717135" cy="468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477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Undirected Chains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Rearranging terms …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137" y="1691149"/>
            <a:ext cx="5440926" cy="4352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813" y="3016967"/>
            <a:ext cx="6047573" cy="229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5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PGMs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Directed edges give causality relationships (Bayesian Network or Directed Graphical Models)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Undirected edges give correlations between variables (Markov Random Field or Undirected Graphical Models)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314575"/>
            <a:ext cx="7600950" cy="1419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4600575"/>
            <a:ext cx="77247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2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Sum-Product Operation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 general, we can view the task at hand as that of computing the value of an expression of the form: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where      is a set of factors</a:t>
            </a:r>
          </a:p>
          <a:p>
            <a:endParaRPr lang="en-US" dirty="0" smtClean="0"/>
          </a:p>
          <a:p>
            <a:r>
              <a:rPr lang="en-US" dirty="0" smtClean="0"/>
              <a:t>We call this task the </a:t>
            </a:r>
            <a:r>
              <a:rPr lang="en-US" i="1" u="sng" dirty="0" smtClean="0">
                <a:solidFill>
                  <a:srgbClr val="FF0000"/>
                </a:solidFill>
              </a:rPr>
              <a:t>sum-product</a:t>
            </a:r>
            <a:r>
              <a:rPr lang="en-US" dirty="0" smtClean="0"/>
              <a:t> inference task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87" y="2489559"/>
            <a:ext cx="888211" cy="627268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757267"/>
              </p:ext>
            </p:extLst>
          </p:nvPr>
        </p:nvGraphicFramePr>
        <p:xfrm>
          <a:off x="2305306" y="3329500"/>
          <a:ext cx="230187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6" name="Formula" r:id="rId4" imgW="115920" imgH="142560" progId="Equation.Ribbit">
                  <p:embed/>
                </p:oleObj>
              </mc:Choice>
              <mc:Fallback>
                <p:oleObj name="Formula" r:id="rId4" imgW="115920" imgH="142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5306" y="3329500"/>
                        <a:ext cx="230187" cy="28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268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on General GM via VE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General idea of Variable Elimination (VE):</a:t>
            </a:r>
          </a:p>
          <a:p>
            <a:pPr lvl="1"/>
            <a:r>
              <a:rPr lang="en-US" dirty="0" smtClean="0"/>
              <a:t>Write query in the form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This suggests an “</a:t>
            </a:r>
            <a:r>
              <a:rPr lang="en-US" b="1" dirty="0" smtClean="0">
                <a:solidFill>
                  <a:srgbClr val="FF0000"/>
                </a:solidFill>
              </a:rPr>
              <a:t>elimination order</a:t>
            </a:r>
            <a:r>
              <a:rPr lang="en-US" dirty="0" smtClean="0"/>
              <a:t>” of latent variables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Iteratively:</a:t>
            </a:r>
          </a:p>
          <a:p>
            <a:pPr lvl="2"/>
            <a:r>
              <a:rPr lang="en-US" dirty="0" smtClean="0"/>
              <a:t>Move all irrelevant terms outside of </a:t>
            </a:r>
            <a:r>
              <a:rPr lang="en-US" b="1" dirty="0" smtClean="0">
                <a:solidFill>
                  <a:srgbClr val="FF0000"/>
                </a:solidFill>
              </a:rPr>
              <a:t>innermost sum</a:t>
            </a:r>
          </a:p>
          <a:p>
            <a:pPr lvl="2"/>
            <a:r>
              <a:rPr lang="en-US" dirty="0" smtClean="0"/>
              <a:t>Perform innermost sum, getting a </a:t>
            </a:r>
            <a:r>
              <a:rPr lang="en-US" b="1" dirty="0" smtClean="0">
                <a:solidFill>
                  <a:srgbClr val="FF0000"/>
                </a:solidFill>
              </a:rPr>
              <a:t>new term</a:t>
            </a:r>
          </a:p>
          <a:p>
            <a:pPr lvl="2"/>
            <a:r>
              <a:rPr lang="en-US" dirty="0" smtClean="0"/>
              <a:t>Insert the new term into the product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903" y="2394156"/>
            <a:ext cx="4890780" cy="77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4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more complex network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food web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What is the </a:t>
            </a:r>
            <a:r>
              <a:rPr lang="en-US" dirty="0" err="1" smtClean="0">
                <a:solidFill>
                  <a:srgbClr val="FF0000"/>
                </a:solidFill>
              </a:rPr>
              <a:t>prob</a:t>
            </a:r>
            <a:r>
              <a:rPr lang="en-US" dirty="0" smtClean="0">
                <a:solidFill>
                  <a:srgbClr val="FF0000"/>
                </a:solidFill>
              </a:rPr>
              <a:t> that hawks are leaving given that the grass condition is poor?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67527"/>
            <a:ext cx="6778056" cy="31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8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8" y="1476630"/>
            <a:ext cx="7977440" cy="2190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98" y="3959490"/>
            <a:ext cx="7950996" cy="223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0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720556"/>
            <a:ext cx="7906273" cy="20075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883012"/>
            <a:ext cx="3800321" cy="273576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904568" y="1485477"/>
            <a:ext cx="7804428" cy="2162293"/>
            <a:chOff x="924232" y="1485477"/>
            <a:chExt cx="7804428" cy="216229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232" y="1485477"/>
              <a:ext cx="7804428" cy="216229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25444" y="1512976"/>
              <a:ext cx="903339" cy="265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65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855409" y="1463816"/>
            <a:ext cx="7885712" cy="3560467"/>
            <a:chOff x="855409" y="1463816"/>
            <a:chExt cx="7885712" cy="356046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409" y="1477296"/>
              <a:ext cx="7885712" cy="354698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6116" y="1463816"/>
              <a:ext cx="903339" cy="265688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32" y="5252269"/>
            <a:ext cx="6698226" cy="9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4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VE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graph elimination algorithm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Intermediate terms correspond to the </a:t>
            </a:r>
            <a:r>
              <a:rPr lang="en-US" dirty="0" smtClean="0">
                <a:solidFill>
                  <a:srgbClr val="FF0000"/>
                </a:solidFill>
              </a:rPr>
              <a:t>cliques</a:t>
            </a:r>
            <a:r>
              <a:rPr lang="en-US" dirty="0" smtClean="0"/>
              <a:t> resulted from elimination</a:t>
            </a:r>
            <a:endParaRPr lang="en-US" dirty="0"/>
          </a:p>
          <a:p>
            <a:endParaRPr 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07923" y="2005782"/>
            <a:ext cx="2115162" cy="1174854"/>
            <a:chOff x="922799" y="2019760"/>
            <a:chExt cx="1900286" cy="105272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2799" y="2019760"/>
              <a:ext cx="1711476" cy="81192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1818" y="2881516"/>
              <a:ext cx="1171267" cy="190967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2832682" y="2074607"/>
            <a:ext cx="6016347" cy="1114278"/>
            <a:chOff x="2744195" y="2062790"/>
            <a:chExt cx="5829532" cy="96878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4195" y="2062790"/>
              <a:ext cx="5829532" cy="78856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1026" y="2851354"/>
              <a:ext cx="1507832" cy="180219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546" y="4093646"/>
            <a:ext cx="3868520" cy="238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4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elimination and marginalization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Induced dependency during marginalization</a:t>
            </a:r>
          </a:p>
          <a:p>
            <a:pPr lvl="1"/>
            <a:r>
              <a:rPr lang="en-US" dirty="0" smtClean="0"/>
              <a:t>summation </a:t>
            </a:r>
            <a:r>
              <a:rPr lang="en-US" dirty="0" smtClean="0">
                <a:sym typeface="Wingdings" panose="05000000000000000000" pitchFamily="2" charset="2"/>
              </a:rPr>
              <a:t> elimination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intermediate term  elimination clique</a:t>
            </a:r>
            <a:endParaRPr lang="en-US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88" y="3271171"/>
            <a:ext cx="8426352" cy="303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8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clique tree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283" y="1516626"/>
            <a:ext cx="6044981" cy="482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1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79568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overall complexity is determined by the number of largest elimination clique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What is the largest elimination clique? – </a:t>
            </a:r>
            <a:r>
              <a:rPr lang="en-US" dirty="0" smtClean="0">
                <a:solidFill>
                  <a:srgbClr val="FF0000"/>
                </a:solidFill>
              </a:rPr>
              <a:t>a pure graph theory question</a:t>
            </a:r>
          </a:p>
          <a:p>
            <a:pPr lvl="1"/>
            <a:r>
              <a:rPr lang="en-US" dirty="0" smtClean="0"/>
              <a:t>“good” elimination orderings lead to small cliques and hence reduce complexity 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What if we eliminate “e” first in the above graph?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Find the best elimination ordering of a graph – NP-hard </a:t>
            </a:r>
          </a:p>
          <a:p>
            <a:pPr marL="320040" lvl="1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 inference is NP-hard!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But there often exist “obvious” optimal or near-opt elimination ordering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88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Bayesian Networks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4429125" cy="4572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Structure: </a:t>
            </a:r>
            <a:r>
              <a:rPr lang="en-US" b="1" i="1" dirty="0" smtClean="0"/>
              <a:t>DAG</a:t>
            </a:r>
          </a:p>
          <a:p>
            <a:endParaRPr lang="en-US" dirty="0"/>
          </a:p>
          <a:p>
            <a:r>
              <a:rPr lang="en-US" dirty="0" smtClean="0"/>
              <a:t>Meaning: a node is </a:t>
            </a:r>
            <a:r>
              <a:rPr lang="en-US" b="1" dirty="0" smtClean="0">
                <a:solidFill>
                  <a:srgbClr val="FF0000"/>
                </a:solidFill>
              </a:rPr>
              <a:t>conditionally independent</a:t>
            </a:r>
            <a:r>
              <a:rPr lang="en-US" dirty="0" smtClean="0"/>
              <a:t> of every other node in the network outside its </a:t>
            </a:r>
            <a:r>
              <a:rPr lang="en-US" b="1" dirty="0" smtClean="0">
                <a:solidFill>
                  <a:srgbClr val="FF0000"/>
                </a:solidFill>
              </a:rPr>
              <a:t>Markov blanket</a:t>
            </a:r>
          </a:p>
          <a:p>
            <a:endParaRPr lang="en-US" dirty="0"/>
          </a:p>
          <a:p>
            <a:r>
              <a:rPr lang="en-US" dirty="0" smtClean="0"/>
              <a:t>Local conditional distributions (</a:t>
            </a:r>
            <a:r>
              <a:rPr lang="en-US" b="1" dirty="0" smtClean="0">
                <a:solidFill>
                  <a:srgbClr val="FF0000"/>
                </a:solidFill>
              </a:rPr>
              <a:t>CPD</a:t>
            </a:r>
            <a:r>
              <a:rPr lang="en-US" dirty="0" smtClean="0"/>
              <a:t>) and the </a:t>
            </a:r>
            <a:r>
              <a:rPr lang="en-US" b="1" dirty="0" smtClean="0">
                <a:solidFill>
                  <a:srgbClr val="FF0000"/>
                </a:solidFill>
              </a:rPr>
              <a:t>DAG</a:t>
            </a:r>
            <a:r>
              <a:rPr lang="en-US" dirty="0" smtClean="0"/>
              <a:t> completely determine the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dirty="0" smtClean="0"/>
              <a:t> distribution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42" y="1885950"/>
            <a:ext cx="374852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1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Elimination to Message Passing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VE answers only one query (e.g., on one node), do we need to do a complete elimination for every such query?</a:t>
            </a:r>
          </a:p>
          <a:p>
            <a:pPr lvl="3"/>
            <a:endParaRPr lang="en-US" dirty="0"/>
          </a:p>
          <a:p>
            <a:r>
              <a:rPr lang="en-US" dirty="0" smtClean="0"/>
              <a:t>Elimination </a:t>
            </a:r>
            <a:r>
              <a:rPr lang="en-US" dirty="0" smtClean="0">
                <a:sym typeface="Wingdings" panose="05000000000000000000" pitchFamily="2" charset="2"/>
              </a:rPr>
              <a:t> message passing on a clique tree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42" y="3152161"/>
            <a:ext cx="7226863" cy="34452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78645" y="4654764"/>
            <a:ext cx="1902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Messages can be reused!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00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Elimination to Message Passing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VE answers only one query (e.g., on one node), do we need to do a complete elimination for every such query?</a:t>
            </a:r>
          </a:p>
          <a:p>
            <a:pPr lvl="3"/>
            <a:endParaRPr lang="en-US" dirty="0"/>
          </a:p>
          <a:p>
            <a:r>
              <a:rPr lang="en-US" dirty="0" smtClean="0"/>
              <a:t>Elimination </a:t>
            </a:r>
            <a:r>
              <a:rPr lang="en-US" dirty="0" smtClean="0">
                <a:sym typeface="Wingdings" panose="05000000000000000000" pitchFamily="2" charset="2"/>
              </a:rPr>
              <a:t> message passing on a clique tree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Another query …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719" y="3670064"/>
            <a:ext cx="3907762" cy="24591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34" y="6238718"/>
            <a:ext cx="8175132" cy="3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3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Message Passing Protocol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node can send a message to its neighbors when (and only when) it has received messages from all its other neighbors</a:t>
            </a:r>
          </a:p>
          <a:p>
            <a:r>
              <a:rPr lang="en-US" dirty="0" smtClean="0"/>
              <a:t>Computing node marginal:</a:t>
            </a:r>
          </a:p>
          <a:p>
            <a:pPr lvl="1"/>
            <a:r>
              <a:rPr lang="en-US" dirty="0" smtClean="0"/>
              <a:t>Naive approach: consider each node as the root and execute message passing</a:t>
            </a:r>
            <a:endParaRPr 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828800" y="3703638"/>
            <a:ext cx="5838359" cy="2691478"/>
            <a:chOff x="1828800" y="3703638"/>
            <a:chExt cx="5838359" cy="269147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4041" y="3733800"/>
              <a:ext cx="5733118" cy="2661316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1828800" y="3703638"/>
              <a:ext cx="501445" cy="1801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98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Message Passing Protocol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node can send a message to its neighbors when (and only when) it has received messages from all its other neighbors</a:t>
            </a:r>
          </a:p>
          <a:p>
            <a:r>
              <a:rPr lang="en-US" dirty="0" smtClean="0"/>
              <a:t>Computing node marginal:</a:t>
            </a:r>
          </a:p>
          <a:p>
            <a:pPr lvl="1"/>
            <a:r>
              <a:rPr lang="en-US" dirty="0" smtClean="0"/>
              <a:t>Naive approach: consider each node as the root and execute message passing</a:t>
            </a:r>
            <a:endParaRPr 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828800" y="3672807"/>
            <a:ext cx="5877687" cy="2880421"/>
            <a:chOff x="1828800" y="3672807"/>
            <a:chExt cx="5877687" cy="288042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5046" y="3672807"/>
              <a:ext cx="5831441" cy="2880421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1828800" y="3703638"/>
              <a:ext cx="501445" cy="1801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188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Message Passing Protocol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node can send a message to its neighbors when (and only when) it has received messages from all its other neighbors</a:t>
            </a:r>
          </a:p>
          <a:p>
            <a:r>
              <a:rPr lang="en-US" dirty="0" smtClean="0"/>
              <a:t>Computing node marginal:</a:t>
            </a:r>
          </a:p>
          <a:p>
            <a:pPr lvl="1"/>
            <a:r>
              <a:rPr lang="en-US" dirty="0" smtClean="0"/>
              <a:t>Naive approach: consider each node as the root and execute message passing</a:t>
            </a:r>
            <a:endParaRPr 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828800" y="3703638"/>
            <a:ext cx="5877687" cy="2756156"/>
            <a:chOff x="1828800" y="3703638"/>
            <a:chExt cx="5877687" cy="275615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6114" y="3758507"/>
              <a:ext cx="5720373" cy="2701287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1828800" y="3703638"/>
              <a:ext cx="501445" cy="1801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87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message passing protocol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two-pass algorithm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267" y="2457450"/>
            <a:ext cx="4610100" cy="37719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192594" y="2340077"/>
            <a:ext cx="629264" cy="3539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2959003" y="3372465"/>
            <a:ext cx="3089691" cy="2716161"/>
            <a:chOff x="2959003" y="3372465"/>
            <a:chExt cx="3089691" cy="2716161"/>
          </a:xfrm>
        </p:grpSpPr>
        <p:sp>
          <p:nvSpPr>
            <p:cNvPr id="7" name="下箭头 6"/>
            <p:cNvSpPr/>
            <p:nvPr/>
          </p:nvSpPr>
          <p:spPr>
            <a:xfrm>
              <a:off x="4227872" y="3372465"/>
              <a:ext cx="344129" cy="67842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下箭头 7"/>
            <p:cNvSpPr/>
            <p:nvPr/>
          </p:nvSpPr>
          <p:spPr>
            <a:xfrm rot="3895044">
              <a:off x="3819175" y="4924985"/>
              <a:ext cx="344129" cy="67842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下箭头 8"/>
            <p:cNvSpPr/>
            <p:nvPr/>
          </p:nvSpPr>
          <p:spPr>
            <a:xfrm rot="17628018">
              <a:off x="5263726" y="4974711"/>
              <a:ext cx="344129" cy="67842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9382613"/>
                </p:ext>
              </p:extLst>
            </p:nvPr>
          </p:nvGraphicFramePr>
          <p:xfrm>
            <a:off x="2959003" y="3372465"/>
            <a:ext cx="1304137" cy="430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94" name="Formula" r:id="rId4" imgW="460080" imgH="152640" progId="Equation.Ribbit">
                    <p:embed/>
                  </p:oleObj>
                </mc:Choice>
                <mc:Fallback>
                  <p:oleObj name="Formula" r:id="rId4" imgW="460080" imgH="15264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959003" y="3372465"/>
                          <a:ext cx="1304137" cy="4301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9841756"/>
                </p:ext>
              </p:extLst>
            </p:nvPr>
          </p:nvGraphicFramePr>
          <p:xfrm>
            <a:off x="3371596" y="5479334"/>
            <a:ext cx="1304137" cy="430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95" name="Formula" r:id="rId6" imgW="460080" imgH="152640" progId="Equation.Ribbit">
                    <p:embed/>
                  </p:oleObj>
                </mc:Choice>
                <mc:Fallback>
                  <p:oleObj name="Formula" r:id="rId6" imgW="460080" imgH="15264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371596" y="5479334"/>
                          <a:ext cx="1304137" cy="4301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8452682"/>
                </p:ext>
              </p:extLst>
            </p:nvPr>
          </p:nvGraphicFramePr>
          <p:xfrm>
            <a:off x="4744557" y="5658465"/>
            <a:ext cx="1304137" cy="430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96" name="Formula" r:id="rId8" imgW="460080" imgH="152640" progId="Equation.Ribbit">
                    <p:embed/>
                  </p:oleObj>
                </mc:Choice>
                <mc:Fallback>
                  <p:oleObj name="Formula" r:id="rId8" imgW="460080" imgH="15264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744557" y="5658465"/>
                          <a:ext cx="1304137" cy="4301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5642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Belief Propagation: </a:t>
            </a:r>
            <a:br>
              <a:rPr lang="en-US" dirty="0" smtClean="0"/>
            </a:br>
            <a:r>
              <a:rPr lang="en-US" dirty="0" smtClean="0"/>
              <a:t>parallel synchronous implementation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799"/>
            <a:ext cx="7772400" cy="4933335"/>
          </a:xfrm>
        </p:spPr>
        <p:txBody>
          <a:bodyPr>
            <a:normAutofit fontScale="850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a node of degree d, whenever messages have arrived on any subset of d-1 nodes, compute the message for the remaining edge and send!</a:t>
            </a:r>
          </a:p>
          <a:p>
            <a:pPr lvl="1"/>
            <a:r>
              <a:rPr lang="en-US" dirty="0" smtClean="0"/>
              <a:t>A pair of messages have been computed for each edge, one per direction</a:t>
            </a:r>
          </a:p>
          <a:p>
            <a:pPr lvl="1"/>
            <a:r>
              <a:rPr lang="en-US" dirty="0" smtClean="0"/>
              <a:t>All incoming messages are eventually computed for each node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96" y="1447799"/>
            <a:ext cx="3231808" cy="22545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480" y="3731846"/>
            <a:ext cx="5809789" cy="112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Correctness of BP for tree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b="1" u="sng" dirty="0" smtClean="0"/>
          </a:p>
          <a:p>
            <a:r>
              <a:rPr lang="en-US" b="1" u="sng" dirty="0" smtClean="0"/>
              <a:t>Theorem</a:t>
            </a:r>
            <a:r>
              <a:rPr lang="en-US" dirty="0" smtClean="0"/>
              <a:t>: the message passing algorithm guarantees obtaining all </a:t>
            </a:r>
            <a:r>
              <a:rPr lang="en-US" dirty="0" err="1" smtClean="0"/>
              <a:t>marginals</a:t>
            </a:r>
            <a:r>
              <a:rPr lang="en-US" dirty="0" smtClean="0"/>
              <a:t> in the tree</a:t>
            </a:r>
          </a:p>
        </p:txBody>
      </p:sp>
    </p:spTree>
    <p:extLst>
      <p:ext uri="{BB962C8B-B14F-4D97-AF65-F5344CB8AC3E}">
        <p14:creationId xmlns:p14="http://schemas.microsoft.com/office/powerpoint/2010/main" val="300010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view of M-P: Factor Graph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Example 1: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97" y="2201964"/>
            <a:ext cx="7244060" cy="364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3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 Graphs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75" y="1487127"/>
            <a:ext cx="7820107" cy="494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Random Fields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399" y="1447799"/>
            <a:ext cx="4467225" cy="49244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Structure: </a:t>
            </a:r>
            <a:r>
              <a:rPr lang="en-US" b="1" i="1" dirty="0" smtClean="0"/>
              <a:t>undirected graph</a:t>
            </a:r>
          </a:p>
          <a:p>
            <a:endParaRPr lang="en-US" dirty="0"/>
          </a:p>
          <a:p>
            <a:r>
              <a:rPr lang="en-US" dirty="0" smtClean="0"/>
              <a:t>Meaning: a node is </a:t>
            </a:r>
            <a:r>
              <a:rPr lang="en-US" b="1" dirty="0" smtClean="0">
                <a:solidFill>
                  <a:srgbClr val="FF0000"/>
                </a:solidFill>
              </a:rPr>
              <a:t>conditionally independent </a:t>
            </a:r>
            <a:r>
              <a:rPr lang="en-US" dirty="0" smtClean="0"/>
              <a:t>of every other node in the network given its </a:t>
            </a:r>
            <a:r>
              <a:rPr lang="en-US" b="1" dirty="0" smtClean="0">
                <a:solidFill>
                  <a:srgbClr val="FF0000"/>
                </a:solidFill>
              </a:rPr>
              <a:t>Direct Neighbors</a:t>
            </a:r>
          </a:p>
          <a:p>
            <a:endParaRPr lang="en-US" dirty="0"/>
          </a:p>
          <a:p>
            <a:r>
              <a:rPr lang="en-US" dirty="0" smtClean="0"/>
              <a:t>Local contingency functions (</a:t>
            </a:r>
            <a:r>
              <a:rPr lang="en-US" b="1" dirty="0" smtClean="0">
                <a:solidFill>
                  <a:srgbClr val="FF0000"/>
                </a:solidFill>
              </a:rPr>
              <a:t>potentials</a:t>
            </a:r>
            <a:r>
              <a:rPr lang="en-US" dirty="0" smtClean="0"/>
              <a:t>) and the </a:t>
            </a:r>
            <a:r>
              <a:rPr lang="en-US" b="1" dirty="0" smtClean="0">
                <a:solidFill>
                  <a:srgbClr val="FF0000"/>
                </a:solidFill>
              </a:rPr>
              <a:t>cliques</a:t>
            </a:r>
            <a:r>
              <a:rPr lang="en-US" dirty="0" smtClean="0"/>
              <a:t> in the graph completely determine the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dirty="0" smtClean="0"/>
              <a:t> distribution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7" y="1943098"/>
            <a:ext cx="36671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Passing on a Factor Tree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Two kinds of messages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05" y="2965041"/>
            <a:ext cx="8156534" cy="32686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3505" y="2300208"/>
            <a:ext cx="2938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From variables to factors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11772" y="2349795"/>
            <a:ext cx="2938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From factors to variables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6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Passing on a Factor Tree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Message passing protocol:</a:t>
            </a:r>
          </a:p>
          <a:p>
            <a:pPr lvl="1"/>
            <a:r>
              <a:rPr lang="en-US" dirty="0" smtClean="0"/>
              <a:t>A node can send a message to a neighboring node only when it has received messages from all its </a:t>
            </a:r>
            <a:r>
              <a:rPr lang="en-US" dirty="0" smtClean="0">
                <a:solidFill>
                  <a:srgbClr val="FF0000"/>
                </a:solidFill>
              </a:rPr>
              <a:t>other</a:t>
            </a:r>
            <a:r>
              <a:rPr lang="en-US" dirty="0" smtClean="0"/>
              <a:t> neighbors</a:t>
            </a:r>
          </a:p>
          <a:p>
            <a:r>
              <a:rPr lang="en-US" dirty="0" smtClean="0"/>
              <a:t>Marginal probability of nodes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71" y="3315008"/>
            <a:ext cx="6792825" cy="320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3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 on a Factor Tree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Two-pass algorithm: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94591"/>
            <a:ext cx="7519260" cy="36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2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factor graph?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Turn tree-like graphs to factor trees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88" y="2079949"/>
            <a:ext cx="7460423" cy="42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0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factor graph?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Turn tree-like graphs to factor trees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55" y="2128628"/>
            <a:ext cx="7961545" cy="37195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5255" y="6005749"/>
            <a:ext cx="8341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Trees are a data-structure that guarantees correctness of M-P!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Max-product Algorithm:</a:t>
            </a:r>
            <a:br>
              <a:rPr lang="en-US" dirty="0" smtClean="0"/>
            </a:br>
            <a:r>
              <a:rPr lang="en-US" dirty="0" smtClean="0"/>
              <a:t>computing MAP assignment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65" y="1614016"/>
            <a:ext cx="8756067" cy="4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Max-product Algorithm:</a:t>
            </a:r>
            <a:br>
              <a:rPr lang="en-US" dirty="0" smtClean="0"/>
            </a:br>
            <a:r>
              <a:rPr lang="en-US" dirty="0" smtClean="0">
                <a:solidFill>
                  <a:srgbClr val="0000FF"/>
                </a:solidFill>
              </a:rPr>
              <a:t>computing MAP configurations using a final bookkeeping backward pass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51" y="1447800"/>
            <a:ext cx="8615437" cy="512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1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on general GM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Now, what if the GM is not a tree-like graph?</a:t>
            </a:r>
          </a:p>
          <a:p>
            <a:pPr lvl="1"/>
            <a:endParaRPr lang="en-US" dirty="0"/>
          </a:p>
          <a:p>
            <a:r>
              <a:rPr lang="en-US" dirty="0" smtClean="0"/>
              <a:t>Can we still directly run message-passing protocol along its edges?</a:t>
            </a:r>
          </a:p>
          <a:p>
            <a:pPr lvl="1"/>
            <a:endParaRPr lang="en-US" dirty="0"/>
          </a:p>
          <a:p>
            <a:r>
              <a:rPr lang="en-US" dirty="0" smtClean="0"/>
              <a:t>For non-trees, we do not have the guarantee that message-passing will be consistent</a:t>
            </a:r>
          </a:p>
          <a:p>
            <a:pPr lvl="1"/>
            <a:endParaRPr lang="en-US" dirty="0"/>
          </a:p>
          <a:p>
            <a:r>
              <a:rPr lang="en-US" dirty="0" smtClean="0"/>
              <a:t>Then what?</a:t>
            </a:r>
          </a:p>
          <a:p>
            <a:pPr lvl="1"/>
            <a:r>
              <a:rPr lang="en-US" dirty="0" smtClean="0"/>
              <a:t>Construct a graph data-structure from P that has a tree structure, and run message-passing on it!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Junction tree algorithm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9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170274"/>
            <a:ext cx="8029575" cy="3314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Junction Tree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88" y="4590895"/>
            <a:ext cx="8354899" cy="20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9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Junction Tree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21" y="1720643"/>
            <a:ext cx="8264056" cy="410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8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Fundamental Questions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We now have compact representations of probability distributions: </a:t>
            </a:r>
            <a:r>
              <a:rPr lang="en-US" u="sng" dirty="0" smtClean="0">
                <a:solidFill>
                  <a:srgbClr val="FF0000"/>
                </a:solidFill>
              </a:rPr>
              <a:t>Graphical Models</a:t>
            </a:r>
          </a:p>
          <a:p>
            <a:r>
              <a:rPr lang="en-US" dirty="0" smtClean="0"/>
              <a:t>A GM </a:t>
            </a:r>
            <a:r>
              <a:rPr lang="en-US" i="1" dirty="0" smtClean="0"/>
              <a:t>M</a:t>
            </a:r>
            <a:r>
              <a:rPr lang="en-US" dirty="0" smtClean="0"/>
              <a:t> describes a unique probability distribution </a:t>
            </a:r>
            <a:r>
              <a:rPr lang="en-US" i="1" dirty="0" smtClean="0"/>
              <a:t>P</a:t>
            </a:r>
          </a:p>
          <a:p>
            <a:pPr lvl="1"/>
            <a:endParaRPr lang="en-US" dirty="0"/>
          </a:p>
          <a:p>
            <a:r>
              <a:rPr lang="en-US" b="1" dirty="0" smtClean="0"/>
              <a:t>Typical tasks:</a:t>
            </a:r>
          </a:p>
          <a:p>
            <a:pPr lvl="1"/>
            <a:r>
              <a:rPr lang="en-US" b="1" dirty="0" smtClean="0"/>
              <a:t>Inference </a:t>
            </a:r>
          </a:p>
          <a:p>
            <a:pPr lvl="2"/>
            <a:r>
              <a:rPr lang="en-US" dirty="0" smtClean="0"/>
              <a:t>How do I answer questions/queries according to my model and/or based on given data?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Learning</a:t>
            </a:r>
          </a:p>
          <a:p>
            <a:pPr lvl="2"/>
            <a:r>
              <a:rPr lang="en-US" dirty="0" smtClean="0"/>
              <a:t>What model is “right” for my data?</a:t>
            </a:r>
          </a:p>
          <a:p>
            <a:pPr lvl="2"/>
            <a:r>
              <a:rPr lang="en-US" dirty="0" smtClean="0"/>
              <a:t>Note: for Bayesian, they seek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M</a:t>
            </a:r>
            <a:r>
              <a:rPr lang="en-US" dirty="0" smtClean="0"/>
              <a:t>|</a:t>
            </a:r>
            <a:r>
              <a:rPr lang="en-US" i="1" dirty="0" smtClean="0"/>
              <a:t>D</a:t>
            </a:r>
            <a:r>
              <a:rPr lang="en-US" dirty="0" smtClean="0"/>
              <a:t>), which is actually an inference problem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907" y="4511164"/>
            <a:ext cx="1533525" cy="247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432" y="5103557"/>
            <a:ext cx="27336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25" y="1553650"/>
            <a:ext cx="8383502" cy="494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6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Sum-product algorithm computes singleton marginal probabilities on</a:t>
            </a:r>
          </a:p>
          <a:p>
            <a:pPr lvl="1"/>
            <a:r>
              <a:rPr lang="en-US" dirty="0" smtClean="0"/>
              <a:t>Trees</a:t>
            </a:r>
          </a:p>
          <a:p>
            <a:pPr lvl="1"/>
            <a:r>
              <a:rPr lang="en-US" dirty="0" smtClean="0"/>
              <a:t>Tree-like graphs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Maximum a posterior </a:t>
            </a:r>
            <a:r>
              <a:rPr lang="en-US" dirty="0" smtClean="0"/>
              <a:t>configurations can be computed by replacing sum with </a:t>
            </a:r>
            <a:r>
              <a:rPr lang="en-US" dirty="0" smtClean="0">
                <a:solidFill>
                  <a:srgbClr val="FF0000"/>
                </a:solidFill>
              </a:rPr>
              <a:t>max</a:t>
            </a:r>
            <a:r>
              <a:rPr lang="en-US" dirty="0" smtClean="0"/>
              <a:t> in the sum-product algorithm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Junction tree data-structure for exact inference on general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Graphical Models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37" y="1578999"/>
            <a:ext cx="7709925" cy="444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6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Graphical Models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87128"/>
            <a:ext cx="798862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5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Structure Learning for Fully Observed Networks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Two optimal approaches:</a:t>
            </a:r>
            <a:endParaRPr 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278194" y="2029440"/>
            <a:ext cx="7329948" cy="3635299"/>
            <a:chOff x="1278194" y="2029440"/>
            <a:chExt cx="7329948" cy="363529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8194" y="2029440"/>
              <a:ext cx="7329948" cy="3635299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4542503" y="5083277"/>
              <a:ext cx="1091381" cy="285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87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399" y="274638"/>
            <a:ext cx="7895303" cy="1143000"/>
          </a:xfrm>
        </p:spPr>
        <p:txBody>
          <a:bodyPr/>
          <a:lstStyle/>
          <a:p>
            <a:r>
              <a:rPr lang="en-US" dirty="0" smtClean="0"/>
              <a:t>Where does the graph structure come from?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57324"/>
            <a:ext cx="7753543" cy="15906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195145" y="3362325"/>
            <a:ext cx="7472798" cy="3076575"/>
            <a:chOff x="1195145" y="3362325"/>
            <a:chExt cx="7472798" cy="307657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5145" y="3362325"/>
              <a:ext cx="7472798" cy="307657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257675" y="6296025"/>
              <a:ext cx="1647825" cy="142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7795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Theoretical Interpretation of ML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18" y="1809750"/>
            <a:ext cx="7407614" cy="4562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76625" y="5543550"/>
            <a:ext cx="1936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dirty="0" smtClean="0"/>
              <a:t>: # of data samples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18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Theoretical Interpretation of ML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the fully observable case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008399"/>
            <a:ext cx="7953375" cy="401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43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Search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How many graphs over n nodes?</a:t>
            </a:r>
          </a:p>
          <a:p>
            <a:endParaRPr lang="en-US" dirty="0"/>
          </a:p>
          <a:p>
            <a:r>
              <a:rPr lang="en-US" dirty="0" smtClean="0"/>
              <a:t>How many trees over n nodes?</a:t>
            </a:r>
          </a:p>
          <a:p>
            <a:endParaRPr lang="en-US" dirty="0"/>
          </a:p>
          <a:p>
            <a:r>
              <a:rPr lang="en-US" dirty="0" smtClean="0"/>
              <a:t>But it turns out that we can find exact solution of an optimal tree (under MLE)!</a:t>
            </a:r>
          </a:p>
          <a:p>
            <a:pPr lvl="1"/>
            <a:r>
              <a:rPr lang="en-US" dirty="0" smtClean="0"/>
              <a:t>Trick: in a tree each node has only one parent!</a:t>
            </a:r>
          </a:p>
          <a:p>
            <a:pPr lvl="1"/>
            <a:r>
              <a:rPr lang="en-US" dirty="0" smtClean="0"/>
              <a:t>Chow-Liu algorithm (1968)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762" y="1417638"/>
            <a:ext cx="1000125" cy="590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5" y="2433637"/>
            <a:ext cx="8382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95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Chow-Liu tree learning algorithm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Objective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Chow-Liu algorithm: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957387"/>
            <a:ext cx="7129462" cy="9421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89" y="3409161"/>
            <a:ext cx="7282898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22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1: Likelihood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Most of the queries one may ask involve </a:t>
            </a:r>
            <a:r>
              <a:rPr lang="en-US" b="1" dirty="0" smtClean="0">
                <a:solidFill>
                  <a:srgbClr val="FF0000"/>
                </a:solidFill>
              </a:rPr>
              <a:t>evidence</a:t>
            </a:r>
          </a:p>
          <a:p>
            <a:pPr lvl="1"/>
            <a:r>
              <a:rPr lang="en-US" dirty="0" smtClean="0"/>
              <a:t>Evidence e is an assignment of values to a set E variables</a:t>
            </a:r>
          </a:p>
          <a:p>
            <a:pPr lvl="1"/>
            <a:r>
              <a:rPr lang="en-US" dirty="0" smtClean="0"/>
              <a:t>Without loss of generality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Simplest query: compute probability of evidence</a:t>
            </a:r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380" y="4451106"/>
            <a:ext cx="4060108" cy="900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209" y="2901438"/>
            <a:ext cx="22669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4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Chow-Liu tree learning algorithm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Objective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Chow-Liu algorithm: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957387"/>
            <a:ext cx="7129462" cy="9421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49" y="3422250"/>
            <a:ext cx="7685376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2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Learning for General Graphs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31" y="1838326"/>
            <a:ext cx="7488681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79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sz="3200" dirty="0" smtClean="0"/>
              <a:t>ML Parameter Est. for </a:t>
            </a:r>
          </a:p>
          <a:p>
            <a:pPr marL="0" indent="0" algn="ctr">
              <a:buNone/>
            </a:pPr>
            <a:r>
              <a:rPr lang="en-US" sz="3200" dirty="0" smtClean="0"/>
              <a:t>fully observed </a:t>
            </a:r>
            <a:r>
              <a:rPr lang="en-US" sz="3200" u="sng" dirty="0" smtClean="0">
                <a:solidFill>
                  <a:srgbClr val="0000FF"/>
                </a:solidFill>
              </a:rPr>
              <a:t>Bayesian Networks</a:t>
            </a:r>
            <a:r>
              <a:rPr lang="en-US" sz="3200" dirty="0" smtClean="0"/>
              <a:t> of </a:t>
            </a:r>
          </a:p>
          <a:p>
            <a:pPr marL="0" indent="0" algn="ctr">
              <a:buNone/>
            </a:pPr>
            <a:r>
              <a:rPr lang="en-US" sz="3200" dirty="0" smtClean="0"/>
              <a:t>given structure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4170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Learning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466850"/>
            <a:ext cx="7581900" cy="46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0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Density Estimation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799"/>
            <a:ext cx="7772400" cy="508081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Can be viewed as a single-node graphical model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Instances of exponential family dist.</a:t>
            </a:r>
          </a:p>
          <a:p>
            <a:r>
              <a:rPr lang="en-US" dirty="0" smtClean="0"/>
              <a:t>Building block of general GM</a:t>
            </a:r>
          </a:p>
          <a:p>
            <a:r>
              <a:rPr lang="en-US" dirty="0" smtClean="0"/>
              <a:t>MLE and Bayesian estimate</a:t>
            </a:r>
          </a:p>
          <a:p>
            <a:pPr lvl="1"/>
            <a:endParaRPr lang="en-US" dirty="0"/>
          </a:p>
          <a:p>
            <a:r>
              <a:rPr lang="en-US" dirty="0" smtClean="0"/>
              <a:t>Recall the example of Bernoulli distribution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MLE gives count frequency</a:t>
            </a:r>
          </a:p>
          <a:p>
            <a:pPr lvl="1"/>
            <a:r>
              <a:rPr lang="en-US" dirty="0" smtClean="0"/>
              <a:t>Bayes introduces pseudo-counts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824" y="2136058"/>
            <a:ext cx="2051331" cy="18755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842" y="4643281"/>
            <a:ext cx="5063016" cy="8160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829" y="4817806"/>
            <a:ext cx="1143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3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Conditional Density Estimation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Can be viewed as two-node graphical models</a:t>
            </a:r>
          </a:p>
          <a:p>
            <a:endParaRPr lang="en-US" dirty="0"/>
          </a:p>
          <a:p>
            <a:r>
              <a:rPr lang="en-US" dirty="0" smtClean="0"/>
              <a:t>Instances of GLIM</a:t>
            </a:r>
          </a:p>
          <a:p>
            <a:r>
              <a:rPr lang="en-US" dirty="0" smtClean="0"/>
              <a:t>Building blocks of general GM</a:t>
            </a:r>
          </a:p>
          <a:p>
            <a:r>
              <a:rPr lang="en-US" dirty="0" smtClean="0"/>
              <a:t>MLE and Bayesian estimate</a:t>
            </a:r>
          </a:p>
          <a:p>
            <a:endParaRPr lang="en-US" dirty="0"/>
          </a:p>
          <a:p>
            <a:r>
              <a:rPr lang="en-US" dirty="0" smtClean="0"/>
              <a:t>Recall example of logistic regression</a:t>
            </a:r>
          </a:p>
          <a:p>
            <a:pPr lvl="1"/>
            <a:r>
              <a:rPr lang="en-US" dirty="0" smtClean="0"/>
              <a:t>We talked about the MLE</a:t>
            </a:r>
          </a:p>
          <a:p>
            <a:pPr lvl="1"/>
            <a:r>
              <a:rPr lang="en-US" dirty="0" smtClean="0"/>
              <a:t>Bayesian estimate is a bit involved (due to non-conjugacy). We’ll come to it in GPs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0" y="2600632"/>
            <a:ext cx="25717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7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 for general BNs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110858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If we assume the parameters for each CPD are </a:t>
            </a:r>
            <a:r>
              <a:rPr lang="en-US" dirty="0" smtClean="0">
                <a:solidFill>
                  <a:srgbClr val="FF0000"/>
                </a:solidFill>
              </a:rPr>
              <a:t>globally independent</a:t>
            </a:r>
            <a:r>
              <a:rPr lang="en-US" dirty="0" smtClean="0"/>
              <a:t>, and all nodes are </a:t>
            </a:r>
            <a:r>
              <a:rPr lang="en-US" dirty="0" smtClean="0">
                <a:solidFill>
                  <a:srgbClr val="FF0000"/>
                </a:solidFill>
              </a:rPr>
              <a:t>fully observed</a:t>
            </a:r>
            <a:r>
              <a:rPr lang="en-US" dirty="0" smtClean="0"/>
              <a:t>, then the log-likelihood </a:t>
            </a:r>
            <a:r>
              <a:rPr lang="en-US" dirty="0" smtClean="0">
                <a:solidFill>
                  <a:srgbClr val="FF0000"/>
                </a:solidFill>
              </a:rPr>
              <a:t>decomposes</a:t>
            </a:r>
            <a:r>
              <a:rPr lang="en-US" dirty="0" smtClean="0"/>
              <a:t> into a sum of local terms, one per node: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56387"/>
            <a:ext cx="7958422" cy="76507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37278" y="3460544"/>
            <a:ext cx="7711870" cy="3098305"/>
            <a:chOff x="837278" y="3460544"/>
            <a:chExt cx="7711870" cy="309830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278" y="3664974"/>
              <a:ext cx="7711870" cy="2893875"/>
            </a:xfrm>
            <a:prstGeom prst="rect">
              <a:avLst/>
            </a:prstGeom>
          </p:spPr>
        </p:pic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47823830"/>
                </p:ext>
              </p:extLst>
            </p:nvPr>
          </p:nvGraphicFramePr>
          <p:xfrm>
            <a:off x="3273170" y="3460544"/>
            <a:ext cx="178005" cy="1577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13" name="Formula" r:id="rId5" imgW="127080" imgH="113040" progId="Equation.Ribbit">
                    <p:embed/>
                  </p:oleObj>
                </mc:Choice>
                <mc:Fallback>
                  <p:oleObj name="Formula" r:id="rId5" imgW="127080" imgH="11304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273170" y="3460544"/>
                          <a:ext cx="178005" cy="1577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1912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Decomposable likelihood of a BN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225158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Consider the distribution defined by the directed acyclic GM: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is exactly like learning four separate small BNs, each of which consists of a node and its parents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34" y="2021143"/>
            <a:ext cx="6648450" cy="552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861" y="3699386"/>
            <a:ext cx="2305495" cy="28838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163" y="3683756"/>
            <a:ext cx="3946693" cy="289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5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 for BNs with tabular CPDs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Assume each CPD is represented as a table (multinomial) where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Note that in case of multiple parents,        will have a composite state, and the CPD will be a high-dimensional table</a:t>
            </a:r>
          </a:p>
          <a:p>
            <a:pPr lvl="1"/>
            <a:r>
              <a:rPr lang="en-US" dirty="0" smtClean="0"/>
              <a:t>The sufficient statistics are counts of family configurations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log-likelihood is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355" y="2147120"/>
            <a:ext cx="3105150" cy="781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41" y="2051870"/>
            <a:ext cx="1114425" cy="1181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473" y="2012235"/>
            <a:ext cx="885825" cy="866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581" y="5455998"/>
            <a:ext cx="4267200" cy="781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308" y="3228362"/>
            <a:ext cx="409575" cy="304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942" y="4308662"/>
            <a:ext cx="1933575" cy="6477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918095" y="5343218"/>
            <a:ext cx="2768705" cy="1143000"/>
            <a:chOff x="5918095" y="5343218"/>
            <a:chExt cx="2768705" cy="1143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29425" y="5343218"/>
              <a:ext cx="1857375" cy="1143000"/>
            </a:xfrm>
            <a:prstGeom prst="rect">
              <a:avLst/>
            </a:prstGeom>
          </p:spPr>
        </p:pic>
        <p:sp>
          <p:nvSpPr>
            <p:cNvPr id="12" name="右箭头 11"/>
            <p:cNvSpPr/>
            <p:nvPr/>
          </p:nvSpPr>
          <p:spPr>
            <a:xfrm>
              <a:off x="5918095" y="5682929"/>
              <a:ext cx="516012" cy="3246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250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Bayesian Estimate for BNs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962832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How to define a parameter prior?</a:t>
            </a:r>
          </a:p>
          <a:p>
            <a:r>
              <a:rPr lang="en-US" dirty="0" smtClean="0"/>
              <a:t>Assumptions (Geiger &amp; </a:t>
            </a:r>
            <a:r>
              <a:rPr lang="en-US" dirty="0" err="1" smtClean="0"/>
              <a:t>Hecherman</a:t>
            </a:r>
            <a:r>
              <a:rPr lang="en-US" dirty="0" smtClean="0"/>
              <a:t>, 1997)</a:t>
            </a:r>
          </a:p>
          <a:p>
            <a:pPr lvl="1"/>
            <a:r>
              <a:rPr lang="en-US" dirty="0" smtClean="0"/>
              <a:t>Global parameter independence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Local parameter independence</a:t>
            </a:r>
            <a:endParaRPr 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019265" y="1417638"/>
            <a:ext cx="7562670" cy="2668845"/>
            <a:chOff x="1019265" y="1971982"/>
            <a:chExt cx="7562670" cy="266884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265" y="1971982"/>
              <a:ext cx="7562670" cy="2491863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5181600" y="4060723"/>
              <a:ext cx="2703871" cy="580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497956"/>
              </p:ext>
            </p:extLst>
          </p:nvPr>
        </p:nvGraphicFramePr>
        <p:xfrm>
          <a:off x="5504066" y="4022933"/>
          <a:ext cx="852488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30" name="Formula" r:id="rId4" imgW="429480" imgH="152640" progId="Equation.Ribbit">
                  <p:embed/>
                </p:oleObj>
              </mc:Choice>
              <mc:Fallback>
                <p:oleObj name="Formula" r:id="rId4" imgW="429480" imgH="152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4066" y="4022933"/>
                        <a:ext cx="852488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378408"/>
              </p:ext>
            </p:extLst>
          </p:nvPr>
        </p:nvGraphicFramePr>
        <p:xfrm>
          <a:off x="5504066" y="4772716"/>
          <a:ext cx="2211388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31" name="Formula" r:id="rId6" imgW="1115280" imgH="390240" progId="Equation.Ribbit">
                  <p:embed/>
                </p:oleObj>
              </mc:Choice>
              <mc:Fallback>
                <p:oleObj name="Formula" r:id="rId6" imgW="1115280" imgH="390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4066" y="4772716"/>
                        <a:ext cx="2211388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269807"/>
              </p:ext>
            </p:extLst>
          </p:nvPr>
        </p:nvGraphicFramePr>
        <p:xfrm>
          <a:off x="5405743" y="5681776"/>
          <a:ext cx="280987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32" name="Formula" r:id="rId8" imgW="1417320" imgH="400320" progId="Equation.Ribbit">
                  <p:embed/>
                </p:oleObj>
              </mc:Choice>
              <mc:Fallback>
                <p:oleObj name="Formula" r:id="rId8" imgW="1417320" imgH="400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05743" y="5681776"/>
                        <a:ext cx="2809875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407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2: Conditional Probability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Often we are interested in the </a:t>
            </a:r>
            <a:r>
              <a:rPr lang="en-US" dirty="0" smtClean="0">
                <a:solidFill>
                  <a:srgbClr val="FF0000"/>
                </a:solidFill>
              </a:rPr>
              <a:t>conditional probability distribution</a:t>
            </a:r>
            <a:r>
              <a:rPr lang="en-US" dirty="0" smtClean="0"/>
              <a:t> of a variable given the evidence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is the </a:t>
            </a:r>
            <a:r>
              <a:rPr lang="en-US" dirty="0" smtClean="0">
                <a:solidFill>
                  <a:srgbClr val="FF0000"/>
                </a:solidFill>
              </a:rPr>
              <a:t>a posterior belief </a:t>
            </a:r>
            <a:r>
              <a:rPr lang="en-US" dirty="0" smtClean="0"/>
              <a:t>in X, given evidence 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usually query a subset of Y of all domain variables X={Y,Z} and “</a:t>
            </a:r>
            <a:r>
              <a:rPr lang="en-US" dirty="0" smtClean="0">
                <a:solidFill>
                  <a:srgbClr val="FF0000"/>
                </a:solidFill>
              </a:rPr>
              <a:t>don’t care</a:t>
            </a:r>
            <a:r>
              <a:rPr lang="en-US" dirty="0" smtClean="0"/>
              <a:t>” about the remaining Z: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resulting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dirty="0" err="1" smtClean="0"/>
              <a:t>Y|e</a:t>
            </a:r>
            <a:r>
              <a:rPr lang="en-US" dirty="0" smtClean="0"/>
              <a:t>) is called a marginal prob.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061" y="2242369"/>
            <a:ext cx="3456806" cy="895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088" y="4650678"/>
            <a:ext cx="3114752" cy="7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2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Sharing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924800" cy="5188974"/>
          </a:xfrm>
        </p:spPr>
        <p:txBody>
          <a:bodyPr/>
          <a:lstStyle/>
          <a:p>
            <a:r>
              <a:rPr lang="en-US" dirty="0" smtClean="0"/>
              <a:t>Consider a time-invariant (stationary) 1</a:t>
            </a:r>
            <a:r>
              <a:rPr lang="en-US" baseline="30000" dirty="0" smtClean="0"/>
              <a:t>st</a:t>
            </a:r>
            <a:r>
              <a:rPr lang="en-US" dirty="0" smtClean="0"/>
              <a:t>-order Markov model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Initial state probability vector</a:t>
            </a:r>
          </a:p>
          <a:p>
            <a:pPr lvl="1"/>
            <a:r>
              <a:rPr lang="en-US" dirty="0" smtClean="0"/>
              <a:t>State transition probability matrix</a:t>
            </a:r>
          </a:p>
          <a:p>
            <a:r>
              <a:rPr lang="en-US" dirty="0" smtClean="0"/>
              <a:t>The joint distribution:</a:t>
            </a:r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Log-likelihood</a:t>
            </a:r>
          </a:p>
          <a:p>
            <a:pPr lvl="2"/>
            <a:endParaRPr lang="en-US" dirty="0"/>
          </a:p>
          <a:p>
            <a:r>
              <a:rPr lang="en-US" dirty="0" smtClean="0"/>
              <a:t>Again, we optimize each parameter separately</a:t>
            </a:r>
          </a:p>
          <a:p>
            <a:pPr lvl="1"/>
            <a:r>
              <a:rPr lang="en-US" dirty="0" smtClean="0"/>
              <a:t>We have seen how to estimate   . What about </a:t>
            </a:r>
            <a:r>
              <a:rPr lang="en-US" i="1" dirty="0" smtClean="0"/>
              <a:t>A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955" y="1835560"/>
            <a:ext cx="3101614" cy="12929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539" y="3623425"/>
            <a:ext cx="2672069" cy="5026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539" y="3147215"/>
            <a:ext cx="1737286" cy="4762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5142" y="4315205"/>
            <a:ext cx="3997055" cy="6378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541" y="5061185"/>
            <a:ext cx="5366259" cy="603810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719625"/>
              </p:ext>
            </p:extLst>
          </p:nvPr>
        </p:nvGraphicFramePr>
        <p:xfrm>
          <a:off x="4871089" y="6244801"/>
          <a:ext cx="160337" cy="22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1" name="Formula" r:id="rId8" imgW="81360" imgH="110520" progId="Equation.Ribbit">
                  <p:embed/>
                </p:oleObj>
              </mc:Choice>
              <mc:Fallback>
                <p:oleObj name="Formula" r:id="rId8" imgW="81360" imgH="110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71089" y="6244801"/>
                        <a:ext cx="160337" cy="220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48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 Markov chain transition matrix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A</a:t>
            </a:r>
            <a:r>
              <a:rPr lang="en-US" dirty="0" smtClean="0"/>
              <a:t> is a stochastic matrix</a:t>
            </a:r>
          </a:p>
          <a:p>
            <a:r>
              <a:rPr lang="en-US" dirty="0" smtClean="0"/>
              <a:t>Each row of </a:t>
            </a:r>
            <a:r>
              <a:rPr lang="en-US" i="1" dirty="0" smtClean="0"/>
              <a:t>A</a:t>
            </a:r>
            <a:r>
              <a:rPr lang="en-US" dirty="0" smtClean="0"/>
              <a:t> is multinomial distribution</a:t>
            </a:r>
          </a:p>
          <a:p>
            <a:r>
              <a:rPr lang="en-US" dirty="0" smtClean="0"/>
              <a:t>So, MLE of        is the fraction of transitions from </a:t>
            </a:r>
            <a:r>
              <a:rPr lang="en-US" i="1" dirty="0" err="1" smtClean="0"/>
              <a:t>i</a:t>
            </a:r>
            <a:r>
              <a:rPr lang="en-US" dirty="0" smtClean="0"/>
              <a:t> to </a:t>
            </a:r>
            <a:r>
              <a:rPr lang="en-US" i="1" dirty="0" smtClean="0"/>
              <a:t>j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Application:</a:t>
            </a:r>
          </a:p>
          <a:p>
            <a:pPr lvl="1"/>
            <a:r>
              <a:rPr lang="en-US" dirty="0" smtClean="0"/>
              <a:t>If the states       represent words, this is called a bigram language model</a:t>
            </a:r>
            <a:endParaRPr lang="en-US" dirty="0"/>
          </a:p>
          <a:p>
            <a:r>
              <a:rPr lang="en-US" dirty="0" smtClean="0"/>
              <a:t>Data </a:t>
            </a:r>
            <a:r>
              <a:rPr lang="en-US" dirty="0" err="1" smtClean="0"/>
              <a:t>sparsity</a:t>
            </a:r>
            <a:r>
              <a:rPr lang="en-US" dirty="0" smtClean="0"/>
              <a:t> problem:</a:t>
            </a:r>
          </a:p>
          <a:p>
            <a:pPr lvl="1"/>
            <a:r>
              <a:rPr lang="en-US" dirty="0" smtClean="0"/>
              <a:t>If            </a:t>
            </a:r>
            <a:r>
              <a:rPr lang="en-US" dirty="0" smtClean="0">
                <a:sym typeface="Wingdings" panose="05000000000000000000" pitchFamily="2" charset="2"/>
              </a:rPr>
              <a:t>didn’t occur in data, we have              , then any future sequence with word pair            will have zero probability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 standard hack: </a:t>
            </a:r>
            <a:r>
              <a:rPr lang="en-US" i="1" dirty="0" err="1" smtClean="0">
                <a:sym typeface="Wingdings" panose="05000000000000000000" pitchFamily="2" charset="2"/>
              </a:rPr>
              <a:t>backoff</a:t>
            </a:r>
            <a:r>
              <a:rPr lang="en-US" i="1" dirty="0" smtClean="0">
                <a:sym typeface="Wingdings" panose="05000000000000000000" pitchFamily="2" charset="2"/>
              </a:rPr>
              <a:t> smoothing</a:t>
            </a:r>
            <a:endParaRPr lang="en-US" i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991" y="1638569"/>
            <a:ext cx="1133015" cy="3750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547" y="2665079"/>
            <a:ext cx="4061952" cy="1038922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21537"/>
              </p:ext>
            </p:extLst>
          </p:nvPr>
        </p:nvGraphicFramePr>
        <p:xfrm>
          <a:off x="2605547" y="2288903"/>
          <a:ext cx="35560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04" name="Formula" r:id="rId5" imgW="179280" imgH="148680" progId="Equation.Ribbit">
                  <p:embed/>
                </p:oleObj>
              </mc:Choice>
              <mc:Fallback>
                <p:oleObj name="Formula" r:id="rId5" imgW="179280" imgH="148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05547" y="2288903"/>
                        <a:ext cx="355600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182181"/>
              </p:ext>
            </p:extLst>
          </p:nvPr>
        </p:nvGraphicFramePr>
        <p:xfrm>
          <a:off x="2720563" y="3939100"/>
          <a:ext cx="295275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05" name="Formula" r:id="rId7" imgW="148680" imgH="143640" progId="Equation.Ribbit">
                  <p:embed/>
                </p:oleObj>
              </mc:Choice>
              <mc:Fallback>
                <p:oleObj name="Formula" r:id="rId7" imgW="148680" imgH="143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20563" y="3939100"/>
                        <a:ext cx="295275" cy="28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713104"/>
              </p:ext>
            </p:extLst>
          </p:nvPr>
        </p:nvGraphicFramePr>
        <p:xfrm>
          <a:off x="5385539" y="4955306"/>
          <a:ext cx="833438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06" name="Formula" r:id="rId9" imgW="420480" imgH="148680" progId="Equation.Ribbit">
                  <p:embed/>
                </p:oleObj>
              </mc:Choice>
              <mc:Fallback>
                <p:oleObj name="Formula" r:id="rId9" imgW="420480" imgH="148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85539" y="4955306"/>
                        <a:ext cx="833438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062606"/>
              </p:ext>
            </p:extLst>
          </p:nvPr>
        </p:nvGraphicFramePr>
        <p:xfrm>
          <a:off x="1757152" y="4969594"/>
          <a:ext cx="595312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07" name="Formula" r:id="rId11" imgW="299880" imgH="141120" progId="Equation.Ribbit">
                  <p:embed/>
                </p:oleObj>
              </mc:Choice>
              <mc:Fallback>
                <p:oleObj name="Formula" r:id="rId11" imgW="299880" imgH="1411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57152" y="4969594"/>
                        <a:ext cx="595312" cy="280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604555"/>
              </p:ext>
            </p:extLst>
          </p:nvPr>
        </p:nvGraphicFramePr>
        <p:xfrm>
          <a:off x="4100203" y="5279312"/>
          <a:ext cx="595312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08" name="Formula" r:id="rId13" imgW="299880" imgH="141120" progId="Equation.Ribbit">
                  <p:embed/>
                </p:oleObj>
              </mc:Choice>
              <mc:Fallback>
                <p:oleObj name="Formula" r:id="rId13" imgW="299880" imgH="1411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00203" y="5279312"/>
                        <a:ext cx="595312" cy="280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761217"/>
              </p:ext>
            </p:extLst>
          </p:nvPr>
        </p:nvGraphicFramePr>
        <p:xfrm>
          <a:off x="3254604" y="6058334"/>
          <a:ext cx="276383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09" name="Formula" r:id="rId14" imgW="1396080" imgH="174240" progId="Equation.Ribbit">
                  <p:embed/>
                </p:oleObj>
              </mc:Choice>
              <mc:Fallback>
                <p:oleObj name="Formula" r:id="rId14" imgW="1396080" imgH="174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254604" y="6058334"/>
                        <a:ext cx="2763838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132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Bayesian language model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Interpreted as a Bayesian language model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If assign a </a:t>
            </a:r>
            <a:r>
              <a:rPr lang="en-US" dirty="0" err="1" smtClean="0"/>
              <a:t>Dirichlet</a:t>
            </a:r>
            <a:r>
              <a:rPr lang="en-US" dirty="0" smtClean="0"/>
              <a:t> prior to each row of the transition matrix</a:t>
            </a:r>
          </a:p>
          <a:p>
            <a:r>
              <a:rPr lang="en-US" dirty="0" smtClean="0"/>
              <a:t>We have</a:t>
            </a:r>
            <a:endParaRPr lang="en-US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38" y="1933576"/>
            <a:ext cx="5067915" cy="18742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0" y="5043948"/>
            <a:ext cx="8197911" cy="88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9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HMMs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799"/>
            <a:ext cx="7772400" cy="4667865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 smtClean="0"/>
              <a:t>Supervised learning</a:t>
            </a:r>
            <a:r>
              <a:rPr lang="en-US" dirty="0" smtClean="0"/>
              <a:t>: estimation when the “right answer” is known</a:t>
            </a:r>
          </a:p>
          <a:p>
            <a:pPr lvl="1"/>
            <a:r>
              <a:rPr lang="en-US" dirty="0" smtClean="0"/>
              <a:t>Example: </a:t>
            </a:r>
          </a:p>
          <a:p>
            <a:pPr lvl="2"/>
            <a:r>
              <a:rPr lang="en-US" dirty="0" smtClean="0"/>
              <a:t>the casino player allows us to observe him one evening, as he changes dice and produces 10,000 rolls</a:t>
            </a:r>
          </a:p>
          <a:p>
            <a:endParaRPr lang="en-US" dirty="0"/>
          </a:p>
          <a:p>
            <a:r>
              <a:rPr lang="en-US" b="1" u="sng" dirty="0" smtClean="0"/>
              <a:t>Unsupervised learning</a:t>
            </a:r>
            <a:r>
              <a:rPr lang="en-US" dirty="0" smtClean="0"/>
              <a:t>: estimation when the “right answer” is unknown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 smtClean="0"/>
              <a:t>10,000 rolls of the casino player, but we don’t see when he changes dice</a:t>
            </a:r>
          </a:p>
          <a:p>
            <a:endParaRPr lang="en-US" dirty="0"/>
          </a:p>
          <a:p>
            <a:r>
              <a:rPr lang="en-US" b="1" u="sng" dirty="0" smtClean="0"/>
              <a:t>Question</a:t>
            </a:r>
            <a:r>
              <a:rPr lang="en-US" dirty="0" smtClean="0"/>
              <a:t>: update the parameters of the model to maximize  likelihood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4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HMM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43050"/>
            <a:ext cx="7920037" cy="478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1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MLE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75" y="1542435"/>
            <a:ext cx="7993850" cy="43827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30245" y="6114435"/>
            <a:ext cx="4262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Be aware of the zero-count problem!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42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Learning BNs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 fully observed BN, the log-likelihood function decomposes into a sum of local terms, one per node; thus learning is also factored</a:t>
            </a:r>
          </a:p>
          <a:p>
            <a:pPr lvl="1"/>
            <a:r>
              <a:rPr lang="en-US" dirty="0" smtClean="0"/>
              <a:t>Structure learning</a:t>
            </a:r>
          </a:p>
          <a:p>
            <a:pPr lvl="2"/>
            <a:r>
              <a:rPr lang="en-US" dirty="0" smtClean="0"/>
              <a:t>Chow-Liu;    </a:t>
            </a:r>
          </a:p>
          <a:p>
            <a:pPr lvl="2"/>
            <a:r>
              <a:rPr lang="en-US" dirty="0" smtClean="0"/>
              <a:t>Neighborhood selection (later)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Learning single-node GM – density estimation: exponential family distribution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Learning two-node BN: GLIM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Learning BN with more nodes</a:t>
            </a:r>
          </a:p>
          <a:p>
            <a:pPr lvl="2"/>
            <a:r>
              <a:rPr lang="en-US" dirty="0" smtClean="0"/>
              <a:t>Local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1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sz="3600" dirty="0" smtClean="0"/>
              <a:t>ML Parameter Est. for </a:t>
            </a:r>
          </a:p>
          <a:p>
            <a:pPr marL="0" indent="0" algn="ctr">
              <a:buNone/>
            </a:pPr>
            <a:r>
              <a:rPr lang="en-US" sz="3600" dirty="0" smtClean="0"/>
              <a:t>fully observed </a:t>
            </a:r>
            <a:r>
              <a:rPr lang="en-US" sz="3600" u="sng" dirty="0" smtClean="0">
                <a:solidFill>
                  <a:srgbClr val="0000FF"/>
                </a:solidFill>
              </a:rPr>
              <a:t>Markov Random Fields</a:t>
            </a:r>
            <a:r>
              <a:rPr lang="en-US" sz="3600" dirty="0" smtClean="0"/>
              <a:t> of </a:t>
            </a:r>
          </a:p>
          <a:p>
            <a:pPr marL="0" indent="0" algn="ctr">
              <a:buNone/>
            </a:pPr>
            <a:r>
              <a:rPr lang="en-US" sz="3600" dirty="0" smtClean="0"/>
              <a:t>given structure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2817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 for Undirected Graphical Models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we have known</a:t>
            </a:r>
          </a:p>
          <a:p>
            <a:pPr lvl="1"/>
            <a:r>
              <a:rPr lang="en-US" dirty="0" smtClean="0"/>
              <a:t>For </a:t>
            </a:r>
            <a:r>
              <a:rPr lang="en-US" dirty="0" smtClean="0">
                <a:solidFill>
                  <a:srgbClr val="FF0000"/>
                </a:solidFill>
              </a:rPr>
              <a:t>directed</a:t>
            </a:r>
            <a:r>
              <a:rPr lang="en-US" dirty="0" smtClean="0"/>
              <a:t> GMs, the log-likelihood decomposes into a sum of terms, one per family (node plus parents)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However, for </a:t>
            </a:r>
            <a:r>
              <a:rPr lang="en-US" dirty="0" smtClean="0">
                <a:solidFill>
                  <a:srgbClr val="FF0000"/>
                </a:solidFill>
              </a:rPr>
              <a:t>undirected</a:t>
            </a:r>
            <a:r>
              <a:rPr lang="en-US" dirty="0" smtClean="0"/>
              <a:t> GMs, the log-likelihood does NOT decompose!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general, we will need to do </a:t>
            </a:r>
            <a:r>
              <a:rPr lang="en-US" dirty="0" smtClean="0">
                <a:solidFill>
                  <a:srgbClr val="FF0000"/>
                </a:solidFill>
              </a:rPr>
              <a:t>inference</a:t>
            </a:r>
            <a:r>
              <a:rPr lang="en-US" dirty="0" smtClean="0"/>
              <a:t> (i.e., marginalization) to learn parameters for undirected GMs, even in the fully observed case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772" y="3583397"/>
            <a:ext cx="3639689" cy="9984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644" y="3906374"/>
            <a:ext cx="2013507" cy="59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Log-likelihood for UGMs with tabular clique potentials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u="sng" dirty="0" smtClean="0"/>
              <a:t>Sufficient statistics</a:t>
            </a:r>
            <a:r>
              <a:rPr lang="en-US" dirty="0" smtClean="0"/>
              <a:t>: for a UGM (V, E), the number of times that a configuration is observed in a dataset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terms of counts, the log-likelihood is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20" y="2337467"/>
            <a:ext cx="7931867" cy="7231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879" y="1907561"/>
            <a:ext cx="1626470" cy="3550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838" y="3821729"/>
            <a:ext cx="6474388" cy="10898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586" y="5024283"/>
            <a:ext cx="4131260" cy="1484672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614219" y="5672728"/>
            <a:ext cx="2833640" cy="659246"/>
            <a:chOff x="5614219" y="5672728"/>
            <a:chExt cx="2833640" cy="659246"/>
          </a:xfrm>
        </p:grpSpPr>
        <p:sp>
          <p:nvSpPr>
            <p:cNvPr id="9" name="圆角矩形 8"/>
            <p:cNvSpPr/>
            <p:nvPr/>
          </p:nvSpPr>
          <p:spPr>
            <a:xfrm>
              <a:off x="5614219" y="5672728"/>
              <a:ext cx="768626" cy="659246"/>
            </a:xfrm>
            <a:prstGeom prst="round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481167" y="5788352"/>
              <a:ext cx="1966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A nasty term!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37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a posterior belief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799"/>
            <a:ext cx="7772400" cy="5051323"/>
          </a:xfrm>
        </p:spPr>
        <p:txBody>
          <a:bodyPr>
            <a:normAutofit fontScale="85000" lnSpcReduction="20000"/>
          </a:bodyPr>
          <a:lstStyle/>
          <a:p>
            <a:r>
              <a:rPr lang="en-US" b="1" u="sng" dirty="0" smtClean="0"/>
              <a:t>Prediction</a:t>
            </a:r>
            <a:r>
              <a:rPr lang="en-US" dirty="0" smtClean="0"/>
              <a:t>: what is the probability of an outcome given the starting condition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query node is a descendent of the evidence</a:t>
            </a:r>
            <a:endParaRPr lang="en-US" dirty="0"/>
          </a:p>
          <a:p>
            <a:r>
              <a:rPr lang="en-US" b="1" u="sng" dirty="0" smtClean="0"/>
              <a:t>Diagnosis</a:t>
            </a:r>
            <a:r>
              <a:rPr lang="en-US" dirty="0" smtClean="0"/>
              <a:t>: what is the </a:t>
            </a:r>
            <a:r>
              <a:rPr lang="en-US" dirty="0" err="1" smtClean="0"/>
              <a:t>prob</a:t>
            </a:r>
            <a:r>
              <a:rPr lang="en-US" dirty="0" smtClean="0"/>
              <a:t> of disease/fault given symptoms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The query node is an ancestor of the evidence</a:t>
            </a:r>
            <a:endParaRPr lang="en-US" dirty="0"/>
          </a:p>
          <a:p>
            <a:r>
              <a:rPr lang="en-US" b="1" u="sng" dirty="0" smtClean="0"/>
              <a:t>Learning</a:t>
            </a:r>
            <a:r>
              <a:rPr lang="en-US" dirty="0" smtClean="0"/>
              <a:t> under partial observations</a:t>
            </a:r>
          </a:p>
          <a:p>
            <a:pPr lvl="1"/>
            <a:r>
              <a:rPr lang="en-US" dirty="0" smtClean="0"/>
              <a:t>Fill in the unobserved values under an “EM” setting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directionality of info flow between variables is not restricted by the directionality of edges in a GM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Posterior inference can combine evidence from all parts of the network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1811286"/>
            <a:ext cx="3992972" cy="6989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29" y="3214060"/>
            <a:ext cx="3959941" cy="68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0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 of Log-likelihood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Log-likelihood</a:t>
            </a:r>
          </a:p>
          <a:p>
            <a:endParaRPr lang="en-US" dirty="0"/>
          </a:p>
          <a:p>
            <a:r>
              <a:rPr lang="en-US" dirty="0" smtClean="0"/>
              <a:t>First term:</a:t>
            </a:r>
          </a:p>
          <a:p>
            <a:endParaRPr lang="en-US" dirty="0"/>
          </a:p>
          <a:p>
            <a:r>
              <a:rPr lang="en-US" dirty="0" smtClean="0"/>
              <a:t>Second term: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491" y="1417638"/>
            <a:ext cx="4594890" cy="7292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676" y="2177008"/>
            <a:ext cx="3362325" cy="942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993" y="3383392"/>
            <a:ext cx="4417910" cy="7658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43" y="4168934"/>
            <a:ext cx="7198886" cy="245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6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on Clique </a:t>
            </a:r>
            <a:r>
              <a:rPr lang="en-US" dirty="0" err="1" smtClean="0"/>
              <a:t>Marginals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799"/>
            <a:ext cx="7772400" cy="491367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Derivative of log-likelihood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Hence, for the ML parameters, we know that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In other words, at the </a:t>
            </a:r>
            <a:r>
              <a:rPr lang="en-US" dirty="0" smtClean="0">
                <a:solidFill>
                  <a:srgbClr val="FF0000"/>
                </a:solidFill>
              </a:rPr>
              <a:t>ML setting of the parameters</a:t>
            </a:r>
            <a:r>
              <a:rPr lang="en-US" dirty="0" smtClean="0"/>
              <a:t>, for each clique, the model marginal must be equal to the observed marginal (empirical counts)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Note: this condition doesn’t tell us how to get the ML parameters! </a:t>
            </a:r>
            <a:endParaRPr lang="en-US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935" y="2021498"/>
            <a:ext cx="3531932" cy="854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625" y="3449696"/>
            <a:ext cx="3248484" cy="7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1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 for decomposable UGMs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257800"/>
          </a:xfrm>
        </p:spPr>
        <p:txBody>
          <a:bodyPr/>
          <a:lstStyle/>
          <a:p>
            <a:r>
              <a:rPr lang="en-US" b="1" u="sng" dirty="0" smtClean="0"/>
              <a:t>Decomposable models</a:t>
            </a:r>
          </a:p>
          <a:p>
            <a:pPr lvl="1"/>
            <a:r>
              <a:rPr lang="en-US" dirty="0" smtClean="0"/>
              <a:t>G is decomposable </a:t>
            </a:r>
            <a:r>
              <a:rPr lang="en-US" dirty="0" smtClean="0">
                <a:sym typeface="Wingdings" panose="05000000000000000000" pitchFamily="2" charset="2"/>
              </a:rPr>
              <a:t> G is triangulated  G has a junction tree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Potential based representation: </a:t>
            </a:r>
            <a:endParaRPr lang="en-US" dirty="0" smtClean="0"/>
          </a:p>
          <a:p>
            <a:r>
              <a:rPr lang="en-US" dirty="0" smtClean="0"/>
              <a:t>Consider a chain</a:t>
            </a:r>
          </a:p>
          <a:p>
            <a:pPr lvl="1"/>
            <a:r>
              <a:rPr lang="en-US" dirty="0" smtClean="0"/>
              <a:t>The cliques are                            ; the separator is</a:t>
            </a:r>
          </a:p>
          <a:p>
            <a:pPr lvl="1"/>
            <a:r>
              <a:rPr lang="en-US" dirty="0" smtClean="0"/>
              <a:t>The empirical marginal must equal the model marginal</a:t>
            </a:r>
          </a:p>
          <a:p>
            <a:r>
              <a:rPr lang="en-US" dirty="0" smtClean="0"/>
              <a:t>Let’s guess that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can verify that such a guess satisfies the condition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Similar for 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675" y="2410319"/>
            <a:ext cx="2310427" cy="9833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733" y="3246439"/>
            <a:ext cx="1399867" cy="3064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142" y="3662426"/>
            <a:ext cx="863395" cy="308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617" y="3642762"/>
            <a:ext cx="814058" cy="3206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9003" y="3682090"/>
            <a:ext cx="278274" cy="2725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0518" y="4846170"/>
            <a:ext cx="3941659" cy="4755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5653" y="5734312"/>
            <a:ext cx="2885307" cy="4510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1837" y="6197787"/>
            <a:ext cx="787633" cy="36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73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 for decomposable UGMs (cont.)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Let’s guess that</a:t>
            </a:r>
          </a:p>
          <a:p>
            <a:r>
              <a:rPr lang="en-US" dirty="0" smtClean="0"/>
              <a:t>To compute clique potentials, just equate them to the empirical marginal (or conditionals). Then Z=1: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One more example: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983" y="1447800"/>
            <a:ext cx="3941659" cy="4755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16" y="2952888"/>
            <a:ext cx="3130751" cy="482329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245690" y="2782944"/>
            <a:ext cx="4647893" cy="841883"/>
            <a:chOff x="4245690" y="2782944"/>
            <a:chExt cx="4647893" cy="84188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5690" y="2782944"/>
              <a:ext cx="4647893" cy="84188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14271" y="3070150"/>
              <a:ext cx="278929" cy="28713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74866" y="3076524"/>
              <a:ext cx="280759" cy="280759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697" y="4379656"/>
            <a:ext cx="2097550" cy="19186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388" y="4379656"/>
            <a:ext cx="4757412" cy="6651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4867" y="5309419"/>
            <a:ext cx="4919956" cy="76550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1651" y="6049962"/>
            <a:ext cx="3434991" cy="42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06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Proportional Fitting (IPF)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From the derivative of log-likelihood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We derive another relationship: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Note that     appears implicitly in the model marginal</a:t>
            </a:r>
          </a:p>
          <a:p>
            <a:r>
              <a:rPr lang="en-US" dirty="0" smtClean="0"/>
              <a:t>This is therefore a fixed-point equation for </a:t>
            </a:r>
          </a:p>
          <a:p>
            <a:r>
              <a:rPr lang="en-US" dirty="0" smtClean="0"/>
              <a:t>The idea of IPF is to hold     fixed on the R.H.S and solve it on the L.H.S. We cycle through all cliques and iterate: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445" y="1909151"/>
            <a:ext cx="3531932" cy="854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447" y="3267795"/>
            <a:ext cx="1901927" cy="717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813" y="4178709"/>
            <a:ext cx="298521" cy="2339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856" y="4626076"/>
            <a:ext cx="298521" cy="2339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548" y="5078360"/>
            <a:ext cx="298521" cy="2339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781" y="5866691"/>
            <a:ext cx="3554054" cy="8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25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Feature-based Clique Potentials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use CRFs as an example to explain!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71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Supervised Learning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5353665" y="2438400"/>
            <a:ext cx="3429000" cy="3200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74" y="1961535"/>
            <a:ext cx="4943826" cy="376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235170"/>
              </p:ext>
            </p:extLst>
          </p:nvPr>
        </p:nvGraphicFramePr>
        <p:xfrm>
          <a:off x="5429865" y="4038600"/>
          <a:ext cx="25146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20" name="Equation" r:id="rId4" imgW="927000" imgH="203040" progId="Equation.DSMT4">
                  <p:embed/>
                </p:oleObj>
              </mc:Choice>
              <mc:Fallback>
                <p:oleObj name="Equation" r:id="rId4" imgW="9270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865" y="4038600"/>
                        <a:ext cx="2514600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456878"/>
              </p:ext>
            </p:extLst>
          </p:nvPr>
        </p:nvGraphicFramePr>
        <p:xfrm>
          <a:off x="5429865" y="3276600"/>
          <a:ext cx="33813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21" name="Equation" r:id="rId6" imgW="1269720" imgH="266400" progId="Equation.DSMT4">
                  <p:embed/>
                </p:oleObj>
              </mc:Choice>
              <mc:Fallback>
                <p:oleObj name="Equation" r:id="rId6" imgW="126972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865" y="3276600"/>
                        <a:ext cx="3381375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2286000" y="6096000"/>
            <a:ext cx="4479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/>
              <a:t>Supervised Setting (figure from Taskar</a:t>
            </a:r>
            <a:r>
              <a:rPr lang="en-US" altLang="zh-CN" dirty="0">
                <a:latin typeface="Arial" panose="020B0604020202020204" pitchFamily="34" charset="0"/>
              </a:rPr>
              <a:t>’</a:t>
            </a:r>
            <a:r>
              <a:rPr lang="en-US" altLang="zh-CN" dirty="0"/>
              <a:t>05)</a:t>
            </a:r>
          </a:p>
        </p:txBody>
      </p:sp>
    </p:spTree>
    <p:extLst>
      <p:ext uri="{BB962C8B-B14F-4D97-AF65-F5344CB8AC3E}">
        <p14:creationId xmlns:p14="http://schemas.microsoft.com/office/powerpoint/2010/main" val="200296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Labeling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u="sng" dirty="0" smtClean="0"/>
              <a:t>POS (part-of-speech) tagging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</a:rPr>
              <a:t>“</a:t>
            </a:r>
            <a:r>
              <a:rPr lang="en-US" altLang="zh-CN" dirty="0"/>
              <a:t>Do you want fries with that?</a:t>
            </a:r>
            <a:r>
              <a:rPr lang="en-US" altLang="zh-CN" dirty="0">
                <a:latin typeface="Arial" panose="020B0604020202020204" pitchFamily="34" charset="0"/>
              </a:rPr>
              <a:t>”</a:t>
            </a:r>
            <a:endParaRPr lang="en-US" altLang="zh-CN" dirty="0"/>
          </a:p>
          <a:p>
            <a:pPr lvl="1"/>
            <a:r>
              <a:rPr lang="en-US" altLang="zh-CN" dirty="0"/>
              <a:t>&lt;verb </a:t>
            </a:r>
            <a:r>
              <a:rPr lang="en-US" altLang="zh-CN" dirty="0" err="1"/>
              <a:t>pron</a:t>
            </a:r>
            <a:r>
              <a:rPr lang="en-US" altLang="zh-CN" dirty="0"/>
              <a:t> verb noun prep </a:t>
            </a:r>
            <a:r>
              <a:rPr lang="en-US" altLang="zh-CN" dirty="0" err="1"/>
              <a:t>pron</a:t>
            </a:r>
            <a:r>
              <a:rPr lang="en-US" altLang="zh-CN" dirty="0"/>
              <a:t>&gt;</a:t>
            </a:r>
          </a:p>
          <a:p>
            <a:pPr lvl="1"/>
            <a:endParaRPr lang="en-US" dirty="0" smtClean="0"/>
          </a:p>
          <a:p>
            <a:pPr lvl="1"/>
            <a:r>
              <a:rPr lang="en-US" altLang="zh-CN" dirty="0" smtClean="0"/>
              <a:t>     </a:t>
            </a:r>
            <a:r>
              <a:rPr lang="en-US" altLang="zh-CN" dirty="0">
                <a:latin typeface="Arial" panose="020B0604020202020204" pitchFamily="34" charset="0"/>
              </a:rPr>
              <a:t>–</a:t>
            </a:r>
            <a:r>
              <a:rPr lang="en-US" altLang="zh-CN" dirty="0"/>
              <a:t> sequence of </a:t>
            </a:r>
            <a:r>
              <a:rPr lang="en-US" altLang="zh-CN" dirty="0" smtClean="0"/>
              <a:t>words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en-US" altLang="zh-CN" dirty="0" smtClean="0">
                <a:latin typeface="Arial" panose="020B0604020202020204" pitchFamily="34" charset="0"/>
              </a:rPr>
              <a:t>–</a:t>
            </a:r>
            <a:r>
              <a:rPr lang="en-US" altLang="zh-CN" dirty="0" smtClean="0"/>
              <a:t> </a:t>
            </a:r>
            <a:r>
              <a:rPr lang="en-US" altLang="zh-CN" dirty="0"/>
              <a:t>sequence of part of speech</a:t>
            </a:r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329344"/>
              </p:ext>
            </p:extLst>
          </p:nvPr>
        </p:nvGraphicFramePr>
        <p:xfrm>
          <a:off x="1492044" y="3556821"/>
          <a:ext cx="3603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54" name="Equation" r:id="rId3" imgW="139680" imgH="177480" progId="Equation.DSMT4">
                  <p:embed/>
                </p:oleObj>
              </mc:Choice>
              <mc:Fallback>
                <p:oleObj name="Equation" r:id="rId3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044" y="3556821"/>
                        <a:ext cx="3603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591530"/>
              </p:ext>
            </p:extLst>
          </p:nvPr>
        </p:nvGraphicFramePr>
        <p:xfrm>
          <a:off x="1492044" y="3082413"/>
          <a:ext cx="419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55" name="Equation" r:id="rId5" imgW="139680" imgH="177480" progId="Equation.DSMT4">
                  <p:embed/>
                </p:oleObj>
              </mc:Choice>
              <mc:Fallback>
                <p:oleObj name="Equation" r:id="rId5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044" y="3082413"/>
                        <a:ext cx="4191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404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Labeling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u="sng" dirty="0" smtClean="0"/>
              <a:t>Web Information Extraction</a:t>
            </a:r>
          </a:p>
          <a:p>
            <a:pPr lvl="1"/>
            <a:endParaRPr lang="en-US" altLang="zh-CN" dirty="0" smtClean="0">
              <a:latin typeface="Arial" panose="020B0604020202020204" pitchFamily="34" charset="0"/>
            </a:endParaRPr>
          </a:p>
          <a:p>
            <a:pPr lvl="1"/>
            <a:endParaRPr lang="en-US" altLang="zh-CN" dirty="0" smtClean="0">
              <a:latin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</a:endParaRPr>
          </a:p>
          <a:p>
            <a:pPr lvl="1"/>
            <a:endParaRPr lang="en-US" dirty="0" smtClean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504933"/>
              </p:ext>
            </p:extLst>
          </p:nvPr>
        </p:nvGraphicFramePr>
        <p:xfrm>
          <a:off x="892276" y="5936227"/>
          <a:ext cx="3603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70" name="Equation" r:id="rId3" imgW="139680" imgH="177480" progId="Equation.DSMT4">
                  <p:embed/>
                </p:oleObj>
              </mc:Choice>
              <mc:Fallback>
                <p:oleObj name="Equation" r:id="rId3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276" y="5936227"/>
                        <a:ext cx="3603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91415"/>
              </p:ext>
            </p:extLst>
          </p:nvPr>
        </p:nvGraphicFramePr>
        <p:xfrm>
          <a:off x="892276" y="5461819"/>
          <a:ext cx="419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71" name="Equation" r:id="rId5" imgW="139680" imgH="177480" progId="Equation.DSMT4">
                  <p:embed/>
                </p:oleObj>
              </mc:Choice>
              <mc:Fallback>
                <p:oleObj name="Equation" r:id="rId5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276" y="5461819"/>
                        <a:ext cx="4191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914400" y="2057400"/>
            <a:ext cx="80010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/>
              <a:t>&lt;dl&gt;&lt;</a:t>
            </a:r>
            <a:r>
              <a:rPr lang="en-US" altLang="zh-CN" sz="2400" dirty="0" err="1"/>
              <a:t>dt</a:t>
            </a:r>
            <a:r>
              <a:rPr lang="en-US" altLang="zh-CN" sz="2400" dirty="0"/>
              <a:t>&gt;&lt;b&gt;Srinivasan </a:t>
            </a:r>
            <a:r>
              <a:rPr lang="en-US" altLang="zh-CN" sz="2400" dirty="0" err="1"/>
              <a:t>Seshan</a:t>
            </a:r>
            <a:r>
              <a:rPr lang="en-US" altLang="zh-CN" sz="2400" dirty="0"/>
              <a:t>&lt;/b&gt; (Carnegie Mellon University) &lt;</a:t>
            </a:r>
            <a:r>
              <a:rPr lang="en-US" altLang="zh-CN" sz="2400" dirty="0" err="1"/>
              <a:t>dt</a:t>
            </a:r>
            <a:r>
              <a:rPr lang="en-US" altLang="zh-CN" sz="2400" dirty="0"/>
              <a:t>&gt;&lt;a </a:t>
            </a:r>
            <a:r>
              <a:rPr lang="en-US" altLang="zh-CN" sz="2400" dirty="0" err="1"/>
              <a:t>href</a:t>
            </a:r>
            <a:r>
              <a:rPr lang="en-US" altLang="zh-CN" sz="2400" dirty="0"/>
              <a:t>=…&gt;&lt;</a:t>
            </a:r>
            <a:r>
              <a:rPr lang="en-US" altLang="zh-CN" sz="2400" dirty="0" err="1"/>
              <a:t>i</a:t>
            </a:r>
            <a:r>
              <a:rPr lang="en-US" altLang="zh-CN" sz="2400" dirty="0"/>
              <a:t>&gt;Making Virtual Worlds Real&lt;/</a:t>
            </a:r>
            <a:r>
              <a:rPr lang="en-US" altLang="zh-CN" sz="2400" dirty="0" err="1"/>
              <a:t>i</a:t>
            </a:r>
            <a:r>
              <a:rPr lang="en-US" altLang="zh-CN" sz="2400" dirty="0"/>
              <a:t>&gt;&lt;/a&gt;&lt;</a:t>
            </a:r>
            <a:r>
              <a:rPr lang="en-US" altLang="zh-CN" sz="2400" dirty="0" err="1"/>
              <a:t>dt</a:t>
            </a:r>
            <a:r>
              <a:rPr lang="en-US" altLang="zh-CN" sz="2400" dirty="0"/>
              <a:t>&gt;Tuesday, June 4, 2002&lt;</a:t>
            </a:r>
            <a:r>
              <a:rPr lang="en-US" altLang="zh-CN" sz="2400" dirty="0" err="1"/>
              <a:t>dd</a:t>
            </a:r>
            <a:r>
              <a:rPr lang="en-US" altLang="zh-CN" sz="2400" dirty="0"/>
              <a:t>&gt;2:00 PM , 322 </a:t>
            </a:r>
            <a:r>
              <a:rPr lang="en-US" altLang="zh-CN" sz="2400" dirty="0" err="1"/>
              <a:t>Sieg</a:t>
            </a:r>
            <a:r>
              <a:rPr lang="en-US" altLang="zh-CN" sz="2400" dirty="0"/>
              <a:t>&lt;</a:t>
            </a:r>
            <a:r>
              <a:rPr lang="en-US" altLang="zh-CN" sz="2400" dirty="0" err="1"/>
              <a:t>dd</a:t>
            </a:r>
            <a:r>
              <a:rPr lang="en-US" altLang="zh-CN" sz="2400" dirty="0"/>
              <a:t>&gt;Research Seminar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14400" y="4145836"/>
            <a:ext cx="8001000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dirty="0"/>
              <a:t>* * name </a:t>
            </a:r>
            <a:r>
              <a:rPr lang="en-US" altLang="zh-CN" sz="2400" dirty="0" err="1"/>
              <a:t>name</a:t>
            </a:r>
            <a:r>
              <a:rPr lang="en-US" altLang="zh-CN" sz="2400" dirty="0"/>
              <a:t> * * affiliation </a:t>
            </a:r>
            <a:r>
              <a:rPr lang="en-US" altLang="zh-CN" sz="2400" dirty="0" err="1"/>
              <a:t>affiliation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affiliation</a:t>
            </a:r>
            <a:r>
              <a:rPr lang="en-US" altLang="zh-CN" sz="2400" dirty="0"/>
              <a:t> * * * * title </a:t>
            </a:r>
            <a:r>
              <a:rPr lang="en-US" altLang="zh-CN" sz="2400" dirty="0" err="1"/>
              <a:t>title</a:t>
            </a:r>
            <a:r>
              <a:rPr lang="en-US" altLang="zh-CN" sz="2400" dirty="0"/>
              <a:t> </a:t>
            </a:r>
            <a:r>
              <a:rPr lang="en-US" altLang="zh-CN" sz="2400" dirty="0" err="1"/>
              <a:t>title</a:t>
            </a:r>
            <a:r>
              <a:rPr lang="en-US" altLang="zh-CN" sz="2400" dirty="0"/>
              <a:t> </a:t>
            </a:r>
            <a:r>
              <a:rPr lang="en-US" altLang="zh-CN" sz="2400" dirty="0" err="1"/>
              <a:t>title</a:t>
            </a:r>
            <a:r>
              <a:rPr lang="en-US" altLang="zh-CN" sz="2400" dirty="0"/>
              <a:t> * * * date </a:t>
            </a:r>
            <a:r>
              <a:rPr lang="en-US" altLang="zh-CN" sz="2400" dirty="0" err="1"/>
              <a:t>date</a:t>
            </a:r>
            <a:r>
              <a:rPr lang="en-US" altLang="zh-CN" sz="2400" dirty="0"/>
              <a:t> </a:t>
            </a:r>
            <a:r>
              <a:rPr lang="en-US" altLang="zh-CN" sz="2400" dirty="0" err="1"/>
              <a:t>date</a:t>
            </a:r>
            <a:r>
              <a:rPr lang="en-US" altLang="zh-CN" sz="2400" dirty="0"/>
              <a:t> </a:t>
            </a:r>
            <a:r>
              <a:rPr lang="en-US" altLang="zh-CN" sz="2400" dirty="0" err="1"/>
              <a:t>date</a:t>
            </a:r>
            <a:r>
              <a:rPr lang="en-US" altLang="zh-CN" sz="2400" dirty="0"/>
              <a:t> * time </a:t>
            </a:r>
            <a:r>
              <a:rPr lang="en-US" altLang="zh-CN" sz="2400" dirty="0" err="1"/>
              <a:t>time</a:t>
            </a:r>
            <a:r>
              <a:rPr lang="en-US" altLang="zh-CN" sz="2400" dirty="0"/>
              <a:t> * location </a:t>
            </a:r>
            <a:r>
              <a:rPr lang="en-US" altLang="zh-CN" sz="2400" dirty="0" err="1"/>
              <a:t>location</a:t>
            </a:r>
            <a:r>
              <a:rPr lang="en-US" altLang="zh-CN" sz="2400" dirty="0"/>
              <a:t> * event-type </a:t>
            </a:r>
            <a:r>
              <a:rPr lang="en-US" altLang="zh-CN" sz="2400" dirty="0" err="1"/>
              <a:t>event-type</a:t>
            </a:r>
            <a:endParaRPr lang="en-US" altLang="zh-CN" sz="2400" dirty="0"/>
          </a:p>
          <a:p>
            <a:r>
              <a:rPr lang="en-US" altLang="zh-CN" dirty="0"/>
              <a:t> </a:t>
            </a:r>
          </a:p>
          <a:p>
            <a:r>
              <a:rPr lang="en-US" altLang="zh-CN" sz="2800" dirty="0"/>
              <a:t>    </a:t>
            </a:r>
            <a:r>
              <a:rPr lang="en-US" altLang="zh-CN" sz="2800" dirty="0">
                <a:latin typeface="Arial" panose="020B0604020202020204" pitchFamily="34" charset="0"/>
              </a:rPr>
              <a:t>–</a:t>
            </a:r>
            <a:r>
              <a:rPr lang="en-US" altLang="zh-CN" sz="2800" dirty="0"/>
              <a:t> sequence of tokens</a:t>
            </a:r>
          </a:p>
          <a:p>
            <a:r>
              <a:rPr lang="en-US" altLang="zh-CN" sz="2800" dirty="0"/>
              <a:t>    </a:t>
            </a:r>
            <a:r>
              <a:rPr lang="en-US" altLang="zh-CN" sz="2800" dirty="0">
                <a:latin typeface="Arial" panose="020B0604020202020204" pitchFamily="34" charset="0"/>
              </a:rPr>
              <a:t>–</a:t>
            </a:r>
            <a:r>
              <a:rPr lang="en-US" altLang="zh-CN" sz="2800" dirty="0"/>
              <a:t> sequence of field labels {name, </a:t>
            </a:r>
            <a:r>
              <a:rPr lang="en-US" altLang="zh-CN" sz="2800" dirty="0">
                <a:latin typeface="Arial" panose="020B0604020202020204" pitchFamily="34" charset="0"/>
              </a:rPr>
              <a:t>…</a:t>
            </a:r>
            <a:r>
              <a:rPr lang="en-US" altLang="zh-CN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914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kinds of Relationships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/>
              <a:t>Relationships between the </a:t>
            </a:r>
            <a:r>
              <a:rPr lang="en-US" altLang="zh-CN" sz="2800" dirty="0" smtClean="0"/>
              <a:t>     </a:t>
            </a:r>
            <a:r>
              <a:rPr lang="en-US" altLang="zh-CN" sz="2800" dirty="0"/>
              <a:t>and </a:t>
            </a:r>
            <a:r>
              <a:rPr lang="en-US" altLang="zh-CN" sz="2800" i="1" dirty="0"/>
              <a:t>    </a:t>
            </a:r>
            <a:r>
              <a:rPr lang="en-US" altLang="zh-CN" sz="28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Example: </a:t>
            </a:r>
            <a:r>
              <a:rPr lang="en-US" altLang="zh-CN" dirty="0">
                <a:latin typeface="Arial" panose="020B0604020202020204" pitchFamily="34" charset="0"/>
              </a:rPr>
              <a:t>“</a:t>
            </a:r>
            <a:r>
              <a:rPr lang="en-US" altLang="zh-CN" dirty="0"/>
              <a:t>Friday</a:t>
            </a:r>
            <a:r>
              <a:rPr lang="en-US" altLang="zh-CN" dirty="0">
                <a:latin typeface="Arial" panose="020B0604020202020204" pitchFamily="34" charset="0"/>
              </a:rPr>
              <a:t>”</a:t>
            </a:r>
            <a:r>
              <a:rPr lang="en-US" altLang="zh-CN" dirty="0"/>
              <a:t> is usually a </a:t>
            </a:r>
            <a:r>
              <a:rPr lang="en-US" altLang="zh-CN" dirty="0">
                <a:latin typeface="Arial" panose="020B0604020202020204" pitchFamily="34" charset="0"/>
              </a:rPr>
              <a:t>“</a:t>
            </a:r>
            <a:r>
              <a:rPr lang="en-US" altLang="zh-CN" dirty="0"/>
              <a:t>date</a:t>
            </a:r>
            <a:r>
              <a:rPr lang="en-US" altLang="zh-CN" dirty="0">
                <a:latin typeface="Arial" panose="020B0604020202020204" pitchFamily="34" charset="0"/>
              </a:rPr>
              <a:t>”</a:t>
            </a:r>
            <a:endParaRPr lang="en-US" altLang="zh-CN" dirty="0"/>
          </a:p>
          <a:p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altLang="zh-CN" sz="2800" dirty="0"/>
              <a:t>How about the relationships among the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Example: </a:t>
            </a:r>
            <a:r>
              <a:rPr lang="en-US" altLang="zh-CN" dirty="0">
                <a:latin typeface="Arial" panose="020B0604020202020204" pitchFamily="34" charset="0"/>
              </a:rPr>
              <a:t>“</a:t>
            </a:r>
            <a:r>
              <a:rPr lang="en-US" altLang="zh-CN" dirty="0"/>
              <a:t>name</a:t>
            </a:r>
            <a:r>
              <a:rPr lang="en-US" altLang="zh-CN" dirty="0">
                <a:latin typeface="Arial" panose="020B0604020202020204" pitchFamily="34" charset="0"/>
              </a:rPr>
              <a:t>”</a:t>
            </a:r>
            <a:r>
              <a:rPr lang="en-US" altLang="zh-CN" dirty="0"/>
              <a:t> is usually followed by </a:t>
            </a:r>
            <a:r>
              <a:rPr lang="en-US" altLang="zh-CN" dirty="0">
                <a:latin typeface="Arial" panose="020B0604020202020204" pitchFamily="34" charset="0"/>
              </a:rPr>
              <a:t>“</a:t>
            </a:r>
            <a:r>
              <a:rPr lang="en-US" altLang="zh-CN" dirty="0"/>
              <a:t>affiliation</a:t>
            </a:r>
            <a:r>
              <a:rPr lang="en-US" altLang="zh-CN" dirty="0">
                <a:latin typeface="Arial" panose="020B0604020202020204" pitchFamily="34" charset="0"/>
              </a:rPr>
              <a:t>”</a:t>
            </a:r>
            <a:endParaRPr lang="en-US" altLang="zh-CN" dirty="0"/>
          </a:p>
          <a:p>
            <a:endParaRPr lang="en-US" dirty="0" smtClean="0"/>
          </a:p>
          <a:p>
            <a:r>
              <a:rPr lang="en-US" altLang="zh-CN" sz="2400" i="1" dirty="0">
                <a:solidFill>
                  <a:srgbClr val="FF0000"/>
                </a:solidFill>
              </a:rPr>
              <a:t>Classical models fail to consider the second kind of relationships.</a:t>
            </a:r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329235"/>
              </p:ext>
            </p:extLst>
          </p:nvPr>
        </p:nvGraphicFramePr>
        <p:xfrm>
          <a:off x="5611762" y="1447800"/>
          <a:ext cx="3603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4" name="Equation" r:id="rId3" imgW="139680" imgH="177480" progId="Equation.DSMT4">
                  <p:embed/>
                </p:oleObj>
              </mc:Choice>
              <mc:Fallback>
                <p:oleObj name="Equation" r:id="rId3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1762" y="1447800"/>
                        <a:ext cx="3603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88270"/>
              </p:ext>
            </p:extLst>
          </p:nvPr>
        </p:nvGraphicFramePr>
        <p:xfrm>
          <a:off x="4642055" y="1417638"/>
          <a:ext cx="419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5" name="Equation" r:id="rId5" imgW="139680" imgH="177480" progId="Equation.DSMT4">
                  <p:embed/>
                </p:oleObj>
              </mc:Choice>
              <mc:Fallback>
                <p:oleObj name="Equation" r:id="rId5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2055" y="1417638"/>
                        <a:ext cx="4191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490324"/>
              </p:ext>
            </p:extLst>
          </p:nvPr>
        </p:nvGraphicFramePr>
        <p:xfrm>
          <a:off x="6373761" y="2730244"/>
          <a:ext cx="3587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6" name="Equation" r:id="rId7" imgW="139680" imgH="177480" progId="Equation.DSMT4">
                  <p:embed/>
                </p:oleObj>
              </mc:Choice>
              <mc:Fallback>
                <p:oleObj name="Equation" r:id="rId7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3761" y="2730244"/>
                        <a:ext cx="35877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295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Deep Belief Network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Deep belief network (DBN) [Hinton et al., 2006]</a:t>
            </a:r>
          </a:p>
          <a:p>
            <a:pPr lvl="1"/>
            <a:r>
              <a:rPr lang="en-US" dirty="0" smtClean="0"/>
              <a:t>Generative model or RBM with multiple hidden layers</a:t>
            </a:r>
          </a:p>
          <a:p>
            <a:pPr lvl="1"/>
            <a:r>
              <a:rPr lang="en-US" dirty="0" smtClean="0"/>
              <a:t>Successful applications: OCR, collaborative filtering, multimodal learning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708" y="3203779"/>
            <a:ext cx="6087137" cy="343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6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Supervised Learning (SSL)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5481484" y="2438400"/>
            <a:ext cx="3429000" cy="3200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37" y="2054942"/>
            <a:ext cx="500845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873293"/>
              </p:ext>
            </p:extLst>
          </p:nvPr>
        </p:nvGraphicFramePr>
        <p:xfrm>
          <a:off x="5629122" y="2743200"/>
          <a:ext cx="2671762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0" name="Equation" r:id="rId4" imgW="1091880" imgH="228600" progId="Equation.DSMT4">
                  <p:embed/>
                </p:oleObj>
              </mc:Choice>
              <mc:Fallback>
                <p:oleObj name="Equation" r:id="rId4" imgW="1091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9122" y="2743200"/>
                        <a:ext cx="2671762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484293"/>
              </p:ext>
            </p:extLst>
          </p:nvPr>
        </p:nvGraphicFramePr>
        <p:xfrm>
          <a:off x="5557684" y="3276600"/>
          <a:ext cx="28082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1" name="Equation" r:id="rId6" imgW="1079280" imgH="228600" progId="Equation.DSMT4">
                  <p:embed/>
                </p:oleObj>
              </mc:Choice>
              <mc:Fallback>
                <p:oleObj name="Equation" r:id="rId6" imgW="1079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7684" y="3276600"/>
                        <a:ext cx="2808288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9034717"/>
              </p:ext>
            </p:extLst>
          </p:nvPr>
        </p:nvGraphicFramePr>
        <p:xfrm>
          <a:off x="5533872" y="4913313"/>
          <a:ext cx="2614612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2" name="Equation" r:id="rId8" imgW="927000" imgH="203040" progId="Equation.DSMT4">
                  <p:embed/>
                </p:oleObj>
              </mc:Choice>
              <mc:Fallback>
                <p:oleObj name="Equation" r:id="rId8" imgW="9270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3872" y="4913313"/>
                        <a:ext cx="2614612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034854"/>
              </p:ext>
            </p:extLst>
          </p:nvPr>
        </p:nvGraphicFramePr>
        <p:xfrm>
          <a:off x="5557684" y="4165600"/>
          <a:ext cx="33813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3" name="Equation" r:id="rId10" imgW="1269720" imgH="266400" progId="Equation.DSMT4">
                  <p:embed/>
                </p:oleObj>
              </mc:Choice>
              <mc:Fallback>
                <p:oleObj name="Equation" r:id="rId10" imgW="126972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7684" y="4165600"/>
                        <a:ext cx="3381375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2286000" y="6096000"/>
            <a:ext cx="4479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/>
              <a:t>Supervised Setting (figure from Taskar</a:t>
            </a:r>
            <a:r>
              <a:rPr lang="en-US" altLang="zh-CN" dirty="0">
                <a:latin typeface="Arial" panose="020B0604020202020204" pitchFamily="34" charset="0"/>
              </a:rPr>
              <a:t>’</a:t>
            </a:r>
            <a:r>
              <a:rPr lang="en-US" altLang="zh-CN" dirty="0"/>
              <a:t>05)</a:t>
            </a:r>
          </a:p>
        </p:txBody>
      </p:sp>
    </p:spTree>
    <p:extLst>
      <p:ext uri="{BB962C8B-B14F-4D97-AF65-F5344CB8AC3E}">
        <p14:creationId xmlns:p14="http://schemas.microsoft.com/office/powerpoint/2010/main" val="198201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Models for SSL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Hidden Markov Models</a:t>
            </a:r>
          </a:p>
          <a:p>
            <a:r>
              <a:rPr lang="en-US" dirty="0" smtClean="0"/>
              <a:t>Maximum Entropy Markov Models</a:t>
            </a:r>
          </a:p>
          <a:p>
            <a:r>
              <a:rPr lang="en-US" dirty="0" smtClean="0"/>
              <a:t>Conditional Random Fields</a:t>
            </a:r>
          </a:p>
          <a:p>
            <a:r>
              <a:rPr lang="en-US" dirty="0" smtClean="0"/>
              <a:t>Structural SVMs / Max-margin Markov Networks</a:t>
            </a:r>
          </a:p>
          <a:p>
            <a:r>
              <a:rPr lang="en-US" dirty="0" smtClean="0"/>
              <a:t>Maximum Entropy Discrimination Markov Networks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73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Markov Models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274320" lvl="1" indent="-274320">
              <a:spcBef>
                <a:spcPts val="580"/>
              </a:spcBef>
              <a:buClr>
                <a:schemeClr val="accent1"/>
              </a:buClr>
              <a:buSzPct val="85000"/>
              <a:buBlip>
                <a:blip r:embed="rId3"/>
              </a:buBlip>
            </a:pPr>
            <a:r>
              <a:rPr lang="en-US" altLang="zh-CN" dirty="0"/>
              <a:t>Define a joint probability of paired observation and </a:t>
            </a:r>
            <a:r>
              <a:rPr lang="en-US" altLang="zh-CN" dirty="0" smtClean="0"/>
              <a:t>label sequences</a:t>
            </a:r>
            <a:endParaRPr lang="en-US" altLang="zh-CN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     form a Markov chain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altLang="zh-CN" sz="2800" dirty="0" smtClean="0"/>
              <a:t>are </a:t>
            </a:r>
            <a:r>
              <a:rPr lang="en-US" altLang="zh-CN" sz="2800" dirty="0"/>
              <a:t>generated independently (as in na</a:t>
            </a:r>
            <a:r>
              <a:rPr lang="en-US" altLang="zh-CN" sz="2800" dirty="0">
                <a:latin typeface="Arial" panose="020B0604020202020204" pitchFamily="34" charset="0"/>
              </a:rPr>
              <a:t>ï</a:t>
            </a:r>
            <a:r>
              <a:rPr lang="en-US" altLang="zh-CN" sz="2800" dirty="0"/>
              <a:t>ve Bayes or Gaussian classifiers).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518591"/>
              </p:ext>
            </p:extLst>
          </p:nvPr>
        </p:nvGraphicFramePr>
        <p:xfrm>
          <a:off x="1420762" y="2266310"/>
          <a:ext cx="3072581" cy="1820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62" name="Visio" r:id="rId4" imgW="2357095" imgH="1397660" progId="Visio.Drawing.11">
                  <p:embed/>
                </p:oleObj>
              </mc:Choice>
              <mc:Fallback>
                <p:oleObj name="Visio" r:id="rId4" imgW="2357095" imgH="13976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0762" y="2266310"/>
                        <a:ext cx="3072581" cy="182078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300620"/>
              </p:ext>
            </p:extLst>
          </p:nvPr>
        </p:nvGraphicFramePr>
        <p:xfrm>
          <a:off x="4493343" y="2733369"/>
          <a:ext cx="3962048" cy="1082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63" name="Equation" r:id="rId6" imgW="1904760" imgH="520560" progId="Equation.DSMT4">
                  <p:embed/>
                </p:oleObj>
              </mc:Choice>
              <mc:Fallback>
                <p:oleObj name="Equation" r:id="rId6" imgW="1904760" imgH="520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3343" y="2733369"/>
                        <a:ext cx="3962048" cy="10824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328539"/>
              </p:ext>
            </p:extLst>
          </p:nvPr>
        </p:nvGraphicFramePr>
        <p:xfrm>
          <a:off x="1270076" y="4327093"/>
          <a:ext cx="3603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64" name="Equation" r:id="rId8" imgW="139680" imgH="177480" progId="Equation.DSMT4">
                  <p:embed/>
                </p:oleObj>
              </mc:Choice>
              <mc:Fallback>
                <p:oleObj name="Equation" r:id="rId8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76" y="4327093"/>
                        <a:ext cx="3603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783771"/>
              </p:ext>
            </p:extLst>
          </p:nvPr>
        </p:nvGraphicFramePr>
        <p:xfrm>
          <a:off x="1292301" y="4776917"/>
          <a:ext cx="3587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65" name="Equation" r:id="rId10" imgW="139680" imgH="177480" progId="Equation.DSMT4">
                  <p:embed/>
                </p:oleObj>
              </mc:Choice>
              <mc:Fallback>
                <p:oleObj name="Equation" r:id="rId10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301" y="4776917"/>
                        <a:ext cx="35877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335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Markov Models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799"/>
            <a:ext cx="7772400" cy="475635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Learning: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MLE</a:t>
            </a:r>
          </a:p>
          <a:p>
            <a:pPr lvl="2">
              <a:lnSpc>
                <a:spcPct val="90000"/>
              </a:lnSpc>
            </a:pPr>
            <a:r>
              <a:rPr lang="en-US" altLang="zh-CN" sz="1800" dirty="0"/>
              <a:t>Count and divide for complete case </a:t>
            </a:r>
          </a:p>
          <a:p>
            <a:pPr lvl="2">
              <a:lnSpc>
                <a:spcPct val="90000"/>
              </a:lnSpc>
            </a:pPr>
            <a:r>
              <a:rPr lang="en-US" altLang="zh-CN" sz="1800" dirty="0"/>
              <a:t>EM for incomplete case, </a:t>
            </a:r>
            <a:r>
              <a:rPr lang="en-US" altLang="zh-CN" sz="1800" b="1" dirty="0">
                <a:solidFill>
                  <a:srgbClr val="FF0000"/>
                </a:solidFill>
              </a:rPr>
              <a:t>forward-backward algorithm </a:t>
            </a:r>
            <a:r>
              <a:rPr lang="en-US" altLang="zh-CN" sz="1800" dirty="0"/>
              <a:t>to compute marginal probabilities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Discriminative Learning</a:t>
            </a:r>
          </a:p>
          <a:p>
            <a:pPr lvl="2">
              <a:lnSpc>
                <a:spcPct val="90000"/>
              </a:lnSpc>
            </a:pPr>
            <a:r>
              <a:rPr lang="en-US" altLang="zh-CN" sz="1800" dirty="0"/>
              <a:t>Voted Perceptron</a:t>
            </a:r>
          </a:p>
          <a:p>
            <a:pPr>
              <a:lnSpc>
                <a:spcPct val="90000"/>
              </a:lnSpc>
            </a:pPr>
            <a:r>
              <a:rPr lang="en-US" altLang="zh-CN" sz="2400" dirty="0"/>
              <a:t>Labeling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Given an observation sequence, choose label sequence </a:t>
            </a:r>
            <a:r>
              <a:rPr lang="en-US" altLang="zh-CN" sz="2000" dirty="0" err="1"/>
              <a:t>s.t.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endParaRPr lang="en-US" altLang="zh-CN" sz="2000" dirty="0" smtClean="0"/>
          </a:p>
          <a:p>
            <a:pPr lvl="1">
              <a:lnSpc>
                <a:spcPct val="90000"/>
              </a:lnSpc>
            </a:pP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Viterbi </a:t>
            </a:r>
            <a:r>
              <a:rPr lang="en-US" altLang="zh-CN" sz="2000" dirty="0" smtClean="0"/>
              <a:t>algorithm (i.e., max-product)</a:t>
            </a:r>
            <a:endParaRPr lang="en-US" altLang="zh-CN" sz="2000" dirty="0"/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354012"/>
              </p:ext>
            </p:extLst>
          </p:nvPr>
        </p:nvGraphicFramePr>
        <p:xfrm>
          <a:off x="3519949" y="4495801"/>
          <a:ext cx="205740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21" name="Equation" r:id="rId3" imgW="952200" imgH="266400" progId="Equation.DSMT4">
                  <p:embed/>
                </p:oleObj>
              </mc:Choice>
              <mc:Fallback>
                <p:oleObj name="Equation" r:id="rId3" imgW="95220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9949" y="4495801"/>
                        <a:ext cx="205740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444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Markov Models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Models both </a:t>
            </a:r>
            <a:r>
              <a:rPr lang="en-US" altLang="zh-CN" sz="2400" dirty="0" smtClean="0"/>
              <a:t>the   </a:t>
            </a:r>
            <a:r>
              <a:rPr lang="en-US" altLang="zh-CN" sz="2400" i="1" dirty="0" smtClean="0"/>
              <a:t>   </a:t>
            </a:r>
            <a:r>
              <a:rPr lang="en-US" altLang="zh-CN" sz="2400" dirty="0"/>
              <a:t>and </a:t>
            </a:r>
            <a:r>
              <a:rPr lang="en-US" altLang="zh-CN" sz="2400" i="1" dirty="0"/>
              <a:t>   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relationships </a:t>
            </a:r>
            <a:r>
              <a:rPr lang="en-US" altLang="zh-CN" sz="2400" dirty="0"/>
              <a:t>and </a:t>
            </a:r>
            <a:r>
              <a:rPr lang="en-US" altLang="zh-CN" sz="2400" dirty="0" smtClean="0"/>
              <a:t>the       </a:t>
            </a:r>
            <a:r>
              <a:rPr lang="en-US" altLang="zh-CN" sz="2400" dirty="0"/>
              <a:t>and     relationships.</a:t>
            </a:r>
          </a:p>
          <a:p>
            <a:pPr>
              <a:lnSpc>
                <a:spcPct val="90000"/>
              </a:lnSpc>
            </a:pPr>
            <a:endParaRPr lang="en-US" altLang="zh-CN" sz="2400" dirty="0"/>
          </a:p>
          <a:p>
            <a:pPr>
              <a:lnSpc>
                <a:spcPct val="90000"/>
              </a:lnSpc>
            </a:pPr>
            <a:r>
              <a:rPr lang="en-US" altLang="zh-CN" sz="2400" dirty="0"/>
              <a:t>Does not handle </a:t>
            </a:r>
            <a:r>
              <a:rPr lang="en-US" altLang="zh-CN" sz="2400" b="1" u="sng" dirty="0">
                <a:solidFill>
                  <a:srgbClr val="FF0000"/>
                </a:solidFill>
              </a:rPr>
              <a:t>long-distance dependency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Everything must be captured by the current </a:t>
            </a:r>
            <a:r>
              <a:rPr lang="en-US" altLang="zh-CN" sz="2000" dirty="0" smtClean="0"/>
              <a:t>label       .</a:t>
            </a:r>
          </a:p>
          <a:p>
            <a:pPr lvl="1"/>
            <a:r>
              <a:rPr lang="en-US" dirty="0"/>
              <a:t>Photograph: /ˈ</a:t>
            </a:r>
            <a:r>
              <a:rPr lang="en-US" dirty="0" err="1"/>
              <a:t>fəʊtəˌ</a:t>
            </a:r>
            <a:r>
              <a:rPr lang="en-US" dirty="0" err="1" smtClean="0"/>
              <a:t>ɡrɑːf</a:t>
            </a:r>
            <a:r>
              <a:rPr lang="en-US" dirty="0" smtClean="0"/>
              <a:t>/;   Photography</a:t>
            </a:r>
            <a:r>
              <a:rPr lang="en-US" dirty="0"/>
              <a:t>: /</a:t>
            </a:r>
            <a:r>
              <a:rPr lang="en-US" dirty="0" err="1"/>
              <a:t>fəˈtɒɡrəfɪ</a:t>
            </a:r>
            <a:r>
              <a:rPr lang="en-US" dirty="0"/>
              <a:t>/</a:t>
            </a:r>
          </a:p>
          <a:p>
            <a:pPr>
              <a:lnSpc>
                <a:spcPct val="90000"/>
              </a:lnSpc>
            </a:pPr>
            <a:endParaRPr lang="en-US" altLang="zh-CN" sz="2400" dirty="0"/>
          </a:p>
          <a:p>
            <a:pPr>
              <a:lnSpc>
                <a:spcPct val="90000"/>
              </a:lnSpc>
            </a:pPr>
            <a:r>
              <a:rPr lang="en-US" altLang="zh-CN" sz="2400" dirty="0"/>
              <a:t>Does not permit </a:t>
            </a:r>
            <a:r>
              <a:rPr lang="en-US" altLang="zh-CN" sz="2400" dirty="0" smtClean="0"/>
              <a:t>rich      </a:t>
            </a:r>
            <a:r>
              <a:rPr lang="en-US" altLang="zh-CN" sz="2400" dirty="0"/>
              <a:t>and </a:t>
            </a:r>
            <a:r>
              <a:rPr lang="en-US" altLang="zh-CN" sz="2400" dirty="0" smtClean="0"/>
              <a:t>    </a:t>
            </a:r>
            <a:r>
              <a:rPr lang="en-US" altLang="zh-CN" sz="2400" dirty="0"/>
              <a:t>relationships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We can</a:t>
            </a:r>
            <a:r>
              <a:rPr lang="en-US" altLang="zh-CN" sz="2000" dirty="0">
                <a:latin typeface="Arial" panose="020B0604020202020204" pitchFamily="34" charset="0"/>
              </a:rPr>
              <a:t>’</a:t>
            </a:r>
            <a:r>
              <a:rPr lang="en-US" altLang="zh-CN" sz="2000" dirty="0"/>
              <a:t>t use several </a:t>
            </a:r>
            <a:r>
              <a:rPr lang="en-US" altLang="zh-CN" sz="2000" dirty="0" smtClean="0"/>
              <a:t>   </a:t>
            </a:r>
            <a:r>
              <a:rPr lang="en-US" altLang="zh-CN" sz="2000" i="1" dirty="0" smtClean="0"/>
              <a:t>   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to predict </a:t>
            </a:r>
            <a:r>
              <a:rPr lang="en-US" altLang="zh-CN" sz="2000" dirty="0" smtClean="0"/>
              <a:t>  </a:t>
            </a:r>
            <a:r>
              <a:rPr lang="en-US" altLang="zh-CN" sz="2000" i="1" dirty="0" smtClean="0"/>
              <a:t>    </a:t>
            </a:r>
            <a:r>
              <a:rPr lang="en-US" altLang="zh-CN" sz="20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For computational tractability, strong independence assumption about the observations</a:t>
            </a:r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780648"/>
              </p:ext>
            </p:extLst>
          </p:nvPr>
        </p:nvGraphicFramePr>
        <p:xfrm>
          <a:off x="7419616" y="1397412"/>
          <a:ext cx="5238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3" name="Equation" r:id="rId3" imgW="203040" imgH="177480" progId="Equation.DSMT4">
                  <p:embed/>
                </p:oleObj>
              </mc:Choice>
              <mc:Fallback>
                <p:oleObj name="Equation" r:id="rId3" imgW="2030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9616" y="1397412"/>
                        <a:ext cx="52387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600019"/>
              </p:ext>
            </p:extLst>
          </p:nvPr>
        </p:nvGraphicFramePr>
        <p:xfrm>
          <a:off x="3110526" y="1438530"/>
          <a:ext cx="3587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4" name="Equation" r:id="rId5" imgW="139680" imgH="177480" progId="Equation.DSMT4">
                  <p:embed/>
                </p:oleObj>
              </mc:Choice>
              <mc:Fallback>
                <p:oleObj name="Equation" r:id="rId5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0526" y="1438530"/>
                        <a:ext cx="35877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984267"/>
              </p:ext>
            </p:extLst>
          </p:nvPr>
        </p:nvGraphicFramePr>
        <p:xfrm>
          <a:off x="3894545" y="1418866"/>
          <a:ext cx="3603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5" name="Equation" r:id="rId7" imgW="139680" imgH="177480" progId="Equation.DSMT4">
                  <p:embed/>
                </p:oleObj>
              </mc:Choice>
              <mc:Fallback>
                <p:oleObj name="Equation" r:id="rId7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4545" y="1418866"/>
                        <a:ext cx="3603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38561"/>
              </p:ext>
            </p:extLst>
          </p:nvPr>
        </p:nvGraphicFramePr>
        <p:xfrm>
          <a:off x="6553025" y="1387580"/>
          <a:ext cx="382404" cy="486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6" name="Equation" r:id="rId9" imgW="139680" imgH="177480" progId="Equation.DSMT4">
                  <p:embed/>
                </p:oleObj>
              </mc:Choice>
              <mc:Fallback>
                <p:oleObj name="Equation" r:id="rId9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025" y="1387580"/>
                        <a:ext cx="382404" cy="4866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01376"/>
              </p:ext>
            </p:extLst>
          </p:nvPr>
        </p:nvGraphicFramePr>
        <p:xfrm>
          <a:off x="3626665" y="4096031"/>
          <a:ext cx="3587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7" name="Equation" r:id="rId11" imgW="139680" imgH="177480" progId="Equation.DSMT4">
                  <p:embed/>
                </p:oleObj>
              </mc:Choice>
              <mc:Fallback>
                <p:oleObj name="Equation" r:id="rId11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6665" y="4096031"/>
                        <a:ext cx="35877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787971"/>
              </p:ext>
            </p:extLst>
          </p:nvPr>
        </p:nvGraphicFramePr>
        <p:xfrm>
          <a:off x="4438036" y="4176251"/>
          <a:ext cx="3429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8" name="Equation" r:id="rId13" imgW="114120" imgH="114120" progId="Equation.DSMT4">
                  <p:embed/>
                </p:oleObj>
              </mc:Choice>
              <mc:Fallback>
                <p:oleObj name="Equation" r:id="rId13" imgW="114120" imgH="114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8036" y="4176251"/>
                        <a:ext cx="3429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6574"/>
              </p:ext>
            </p:extLst>
          </p:nvPr>
        </p:nvGraphicFramePr>
        <p:xfrm>
          <a:off x="6067245" y="2868560"/>
          <a:ext cx="3603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9" name="Equation" r:id="rId15" imgW="139680" imgH="177480" progId="Equation.DSMT4">
                  <p:embed/>
                </p:oleObj>
              </mc:Choice>
              <mc:Fallback>
                <p:oleObj name="Equation" r:id="rId15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7245" y="2868560"/>
                        <a:ext cx="3603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121226"/>
              </p:ext>
            </p:extLst>
          </p:nvPr>
        </p:nvGraphicFramePr>
        <p:xfrm>
          <a:off x="3447277" y="4489655"/>
          <a:ext cx="3587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50" name="Equation" r:id="rId16" imgW="139680" imgH="177480" progId="Equation.DSMT4">
                  <p:embed/>
                </p:oleObj>
              </mc:Choice>
              <mc:Fallback>
                <p:oleObj name="Equation" r:id="rId16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7277" y="4489655"/>
                        <a:ext cx="35877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185862"/>
              </p:ext>
            </p:extLst>
          </p:nvPr>
        </p:nvGraphicFramePr>
        <p:xfrm>
          <a:off x="4790768" y="4469991"/>
          <a:ext cx="3603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51" name="Equation" r:id="rId18" imgW="139680" imgH="177480" progId="Equation.DSMT4">
                  <p:embed/>
                </p:oleObj>
              </mc:Choice>
              <mc:Fallback>
                <p:oleObj name="Equation" r:id="rId18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0768" y="4469991"/>
                        <a:ext cx="3603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757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Definition of CRFs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70" y="1479090"/>
            <a:ext cx="8623659" cy="491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5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CRFs: Inference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Given CRF parameters          , find the      that maximizes p(</a:t>
            </a:r>
            <a:r>
              <a:rPr lang="en-US" dirty="0" err="1" smtClean="0"/>
              <a:t>y|x</a:t>
            </a:r>
            <a:r>
              <a:rPr lang="en-US" dirty="0" smtClean="0"/>
              <a:t>):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Can ignore Z(x) because it is not a function of y.</a:t>
            </a:r>
            <a:endParaRPr lang="en-US" dirty="0"/>
          </a:p>
          <a:p>
            <a:r>
              <a:rPr lang="en-US" dirty="0" smtClean="0"/>
              <a:t>Run the max-product algorithm on the junction-tree of CRF:</a:t>
            </a:r>
            <a:endParaRPr 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738778"/>
              </p:ext>
            </p:extLst>
          </p:nvPr>
        </p:nvGraphicFramePr>
        <p:xfrm>
          <a:off x="4098720" y="1543665"/>
          <a:ext cx="629708" cy="327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60" name="Formula" r:id="rId3" imgW="292320" imgH="152640" progId="Equation.Ribbit">
                  <p:embed/>
                </p:oleObj>
              </mc:Choice>
              <mc:Fallback>
                <p:oleObj name="Formula" r:id="rId3" imgW="292320" imgH="152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98720" y="1543665"/>
                        <a:ext cx="629708" cy="3277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431" y="2354211"/>
            <a:ext cx="6779831" cy="811776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061100"/>
              </p:ext>
            </p:extLst>
          </p:nvPr>
        </p:nvGraphicFramePr>
        <p:xfrm>
          <a:off x="5928954" y="1543665"/>
          <a:ext cx="26035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61" name="Formula" r:id="rId6" imgW="132120" imgH="152640" progId="Equation.Ribbit">
                  <p:embed/>
                </p:oleObj>
              </mc:Choice>
              <mc:Fallback>
                <p:oleObj name="Formula" r:id="rId6" imgW="132120" imgH="152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28954" y="1543665"/>
                        <a:ext cx="260350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170" y="5839146"/>
            <a:ext cx="6956029" cy="84406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666493" y="4354215"/>
            <a:ext cx="6389706" cy="1271308"/>
            <a:chOff x="1666493" y="4354215"/>
            <a:chExt cx="6389706" cy="127130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66493" y="4354215"/>
              <a:ext cx="6389706" cy="1271308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5506497" y="5114611"/>
              <a:ext cx="2461846" cy="510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152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CRF Learning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43" y="1487128"/>
            <a:ext cx="8555015" cy="279632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54363" y="4532975"/>
            <a:ext cx="8344575" cy="1376212"/>
            <a:chOff x="654363" y="4532975"/>
            <a:chExt cx="8344575" cy="137621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363" y="4633756"/>
              <a:ext cx="8344575" cy="1275431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4925961" y="4532975"/>
              <a:ext cx="4072977" cy="787656"/>
              <a:chOff x="4925961" y="4532975"/>
              <a:chExt cx="4072977" cy="787656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4925961" y="4532975"/>
                <a:ext cx="4072977" cy="5994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7290620" y="4721168"/>
                <a:ext cx="1263446" cy="5994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800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CRF Learning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844845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Computing the model expectations:</a:t>
            </a:r>
          </a:p>
          <a:p>
            <a:pPr lvl="1"/>
            <a:r>
              <a:rPr lang="en-US" dirty="0" smtClean="0"/>
              <a:t>Requires exponentially large number of summations: Is it intractable?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Tractable! </a:t>
            </a:r>
          </a:p>
          <a:p>
            <a:pPr lvl="2"/>
            <a:r>
              <a:rPr lang="en-US" dirty="0" smtClean="0"/>
              <a:t>Can compute marginal using the sum-product algorithm on the chain!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9" y="1544503"/>
            <a:ext cx="7752603" cy="73337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5456902" y="1496960"/>
            <a:ext cx="3318256" cy="90211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组合 8"/>
          <p:cNvGrpSpPr/>
          <p:nvPr/>
        </p:nvGrpSpPr>
        <p:grpSpPr>
          <a:xfrm>
            <a:off x="1042219" y="3543522"/>
            <a:ext cx="7795412" cy="1618413"/>
            <a:chOff x="993059" y="3750000"/>
            <a:chExt cx="7795412" cy="161841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3059" y="3750000"/>
              <a:ext cx="7795412" cy="158891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6499123" y="5112774"/>
              <a:ext cx="1189703" cy="2556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5928852" y="4387139"/>
            <a:ext cx="2918614" cy="6863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94553" y="5200610"/>
            <a:ext cx="3479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Expectation of f over the marginal </a:t>
            </a:r>
            <a:r>
              <a:rPr lang="en-US" sz="2000" dirty="0" err="1" smtClean="0">
                <a:solidFill>
                  <a:srgbClr val="FF0000"/>
                </a:solidFill>
              </a:rPr>
              <a:t>prob</a:t>
            </a:r>
            <a:r>
              <a:rPr lang="en-US" sz="2000" dirty="0" smtClean="0">
                <a:solidFill>
                  <a:srgbClr val="FF0000"/>
                </a:solidFill>
              </a:rPr>
              <a:t> of neighboring nodes!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CRF Learning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Computing marginal </a:t>
            </a:r>
            <a:r>
              <a:rPr lang="en-US" u="sng" dirty="0">
                <a:solidFill>
                  <a:srgbClr val="FF0000"/>
                </a:solidFill>
              </a:rPr>
              <a:t>forward-backward</a:t>
            </a:r>
            <a:r>
              <a:rPr lang="en-US" dirty="0"/>
              <a:t> message passing</a:t>
            </a:r>
          </a:p>
          <a:p>
            <a:pPr lvl="1"/>
            <a:r>
              <a:rPr lang="en-US" dirty="0" smtClean="0"/>
              <a:t>Represented in matrix form</a:t>
            </a:r>
            <a:endParaRPr 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6769888"/>
              </p:ext>
            </p:extLst>
          </p:nvPr>
        </p:nvGraphicFramePr>
        <p:xfrm>
          <a:off x="1953299" y="3524992"/>
          <a:ext cx="6102641" cy="409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15" name="Formula" r:id="rId3" imgW="2746080" imgH="184320" progId="Equation.Ribbit">
                  <p:embed/>
                </p:oleObj>
              </mc:Choice>
              <mc:Fallback>
                <p:oleObj name="Formula" r:id="rId3" imgW="2746080" imgH="184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3299" y="3524992"/>
                        <a:ext cx="6102641" cy="409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986671"/>
              </p:ext>
            </p:extLst>
          </p:nvPr>
        </p:nvGraphicFramePr>
        <p:xfrm>
          <a:off x="5469448" y="2633632"/>
          <a:ext cx="3204464" cy="363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16" name="Formula" r:id="rId5" imgW="1341360" imgH="152640" progId="Equation.Ribbit">
                  <p:embed/>
                </p:oleObj>
              </mc:Choice>
              <mc:Fallback>
                <p:oleObj name="Formula" r:id="rId5" imgW="1341360" imgH="152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69448" y="2633632"/>
                        <a:ext cx="3204464" cy="363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148598"/>
              </p:ext>
            </p:extLst>
          </p:nvPr>
        </p:nvGraphicFramePr>
        <p:xfrm>
          <a:off x="1379283" y="2422884"/>
          <a:ext cx="3667125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17" name="Formula" r:id="rId7" imgW="1849320" imgH="470160" progId="Equation.Ribbit">
                  <p:embed/>
                </p:oleObj>
              </mc:Choice>
              <mc:Fallback>
                <p:oleObj name="Formula" r:id="rId7" imgW="1849320" imgH="470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79283" y="2422884"/>
                        <a:ext cx="3667125" cy="931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5" name="组合 94"/>
          <p:cNvGrpSpPr/>
          <p:nvPr/>
        </p:nvGrpSpPr>
        <p:grpSpPr>
          <a:xfrm>
            <a:off x="1543662" y="4438393"/>
            <a:ext cx="6378874" cy="2226646"/>
            <a:chOff x="1445339" y="4497388"/>
            <a:chExt cx="6378874" cy="2226646"/>
          </a:xfrm>
        </p:grpSpPr>
        <p:sp>
          <p:nvSpPr>
            <p:cNvPr id="9" name="椭圆 8"/>
            <p:cNvSpPr/>
            <p:nvPr/>
          </p:nvSpPr>
          <p:spPr>
            <a:xfrm>
              <a:off x="3018505" y="5024283"/>
              <a:ext cx="294967" cy="3146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18504" y="5482713"/>
              <a:ext cx="294967" cy="3146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18504" y="5960804"/>
              <a:ext cx="294967" cy="3146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18503" y="6409402"/>
              <a:ext cx="294967" cy="3146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006650" y="5019366"/>
              <a:ext cx="294967" cy="3146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006649" y="5477796"/>
              <a:ext cx="294967" cy="3146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006649" y="5955887"/>
              <a:ext cx="294967" cy="3146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006648" y="6404485"/>
              <a:ext cx="294967" cy="3146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4857139" y="5014451"/>
              <a:ext cx="294967" cy="3146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857138" y="5472881"/>
              <a:ext cx="294967" cy="3146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857138" y="5950972"/>
              <a:ext cx="294967" cy="3146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857137" y="6399570"/>
              <a:ext cx="294967" cy="3146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805954" y="5009535"/>
              <a:ext cx="294967" cy="3146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05953" y="5467965"/>
              <a:ext cx="294967" cy="3146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5805953" y="5946056"/>
              <a:ext cx="294967" cy="3146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805952" y="6394654"/>
              <a:ext cx="294967" cy="3146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99187" y="5798571"/>
              <a:ext cx="294967" cy="31463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6926830" y="5695334"/>
              <a:ext cx="294967" cy="31463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直接箭头连接符 27"/>
            <p:cNvCxnSpPr>
              <a:stCxn id="25" idx="6"/>
              <a:endCxn id="9" idx="3"/>
            </p:cNvCxnSpPr>
            <p:nvPr/>
          </p:nvCxnSpPr>
          <p:spPr>
            <a:xfrm flipV="1">
              <a:off x="2394154" y="5292838"/>
              <a:ext cx="667548" cy="663049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25" idx="6"/>
              <a:endCxn id="10" idx="2"/>
            </p:cNvCxnSpPr>
            <p:nvPr/>
          </p:nvCxnSpPr>
          <p:spPr>
            <a:xfrm flipV="1">
              <a:off x="2394154" y="5640029"/>
              <a:ext cx="624350" cy="315858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25" idx="6"/>
              <a:endCxn id="11" idx="2"/>
            </p:cNvCxnSpPr>
            <p:nvPr/>
          </p:nvCxnSpPr>
          <p:spPr>
            <a:xfrm>
              <a:off x="2394154" y="5955887"/>
              <a:ext cx="624350" cy="162233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25" idx="6"/>
              <a:endCxn id="12" idx="1"/>
            </p:cNvCxnSpPr>
            <p:nvPr/>
          </p:nvCxnSpPr>
          <p:spPr>
            <a:xfrm>
              <a:off x="2394154" y="5955887"/>
              <a:ext cx="667546" cy="499592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21" idx="6"/>
              <a:endCxn id="26" idx="2"/>
            </p:cNvCxnSpPr>
            <p:nvPr/>
          </p:nvCxnSpPr>
          <p:spPr>
            <a:xfrm>
              <a:off x="6100921" y="5166851"/>
              <a:ext cx="825909" cy="685799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22" idx="6"/>
              <a:endCxn id="26" idx="2"/>
            </p:cNvCxnSpPr>
            <p:nvPr/>
          </p:nvCxnSpPr>
          <p:spPr>
            <a:xfrm>
              <a:off x="6100920" y="5625281"/>
              <a:ext cx="825910" cy="227369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23" idx="6"/>
              <a:endCxn id="26" idx="2"/>
            </p:cNvCxnSpPr>
            <p:nvPr/>
          </p:nvCxnSpPr>
          <p:spPr>
            <a:xfrm flipV="1">
              <a:off x="6100920" y="5852650"/>
              <a:ext cx="825910" cy="250722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24" idx="6"/>
              <a:endCxn id="26" idx="2"/>
            </p:cNvCxnSpPr>
            <p:nvPr/>
          </p:nvCxnSpPr>
          <p:spPr>
            <a:xfrm flipV="1">
              <a:off x="6100919" y="5852650"/>
              <a:ext cx="825911" cy="699320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1445339" y="5761390"/>
              <a:ext cx="5647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start</a:t>
              </a:r>
              <a:endParaRPr lang="en-US" dirty="0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7288489" y="567781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stop</a:t>
              </a:r>
              <a:endParaRPr lang="en-US" dirty="0"/>
            </a:p>
          </p:txBody>
        </p:sp>
        <p:cxnSp>
          <p:nvCxnSpPr>
            <p:cNvPr id="59" name="直接箭头连接符 58"/>
            <p:cNvCxnSpPr>
              <a:endCxn id="13" idx="3"/>
            </p:cNvCxnSpPr>
            <p:nvPr/>
          </p:nvCxnSpPr>
          <p:spPr>
            <a:xfrm flipV="1">
              <a:off x="3313470" y="5287921"/>
              <a:ext cx="736377" cy="840022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endCxn id="14" idx="3"/>
            </p:cNvCxnSpPr>
            <p:nvPr/>
          </p:nvCxnSpPr>
          <p:spPr>
            <a:xfrm flipV="1">
              <a:off x="3313470" y="5746351"/>
              <a:ext cx="736376" cy="381591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endCxn id="15" idx="2"/>
            </p:cNvCxnSpPr>
            <p:nvPr/>
          </p:nvCxnSpPr>
          <p:spPr>
            <a:xfrm flipV="1">
              <a:off x="3313470" y="6113203"/>
              <a:ext cx="693179" cy="14739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endCxn id="16" idx="2"/>
            </p:cNvCxnSpPr>
            <p:nvPr/>
          </p:nvCxnSpPr>
          <p:spPr>
            <a:xfrm>
              <a:off x="3313470" y="6127942"/>
              <a:ext cx="693178" cy="433859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endCxn id="21" idx="2"/>
            </p:cNvCxnSpPr>
            <p:nvPr/>
          </p:nvCxnSpPr>
          <p:spPr>
            <a:xfrm flipV="1">
              <a:off x="5132944" y="5166851"/>
              <a:ext cx="673010" cy="488841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endCxn id="22" idx="2"/>
            </p:cNvCxnSpPr>
            <p:nvPr/>
          </p:nvCxnSpPr>
          <p:spPr>
            <a:xfrm flipV="1">
              <a:off x="5132944" y="5625281"/>
              <a:ext cx="673009" cy="30410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>
              <a:endCxn id="23" idx="1"/>
            </p:cNvCxnSpPr>
            <p:nvPr/>
          </p:nvCxnSpPr>
          <p:spPr>
            <a:xfrm>
              <a:off x="5132944" y="5655691"/>
              <a:ext cx="716206" cy="336442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>
              <a:endCxn id="24" idx="2"/>
            </p:cNvCxnSpPr>
            <p:nvPr/>
          </p:nvCxnSpPr>
          <p:spPr>
            <a:xfrm>
              <a:off x="5132944" y="5655691"/>
              <a:ext cx="673008" cy="896279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>
              <a:cxnSpLocks noChangeAspect="1"/>
              <a:endCxn id="17" idx="2"/>
            </p:cNvCxnSpPr>
            <p:nvPr/>
          </p:nvCxnSpPr>
          <p:spPr>
            <a:xfrm>
              <a:off x="4301616" y="5162555"/>
              <a:ext cx="200703" cy="3518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>
              <a:cxnSpLocks noChangeAspect="1"/>
              <a:endCxn id="18" idx="1"/>
            </p:cNvCxnSpPr>
            <p:nvPr/>
          </p:nvCxnSpPr>
          <p:spPr>
            <a:xfrm>
              <a:off x="4301620" y="5162597"/>
              <a:ext cx="216310" cy="135562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>
              <a:cxnSpLocks noChangeAspect="1"/>
              <a:endCxn id="19" idx="1"/>
            </p:cNvCxnSpPr>
            <p:nvPr/>
          </p:nvCxnSpPr>
          <p:spPr>
            <a:xfrm>
              <a:off x="4301620" y="5162555"/>
              <a:ext cx="216310" cy="317423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>
              <a:cxnSpLocks noChangeAspect="1"/>
              <a:endCxn id="20" idx="2"/>
            </p:cNvCxnSpPr>
            <p:nvPr/>
          </p:nvCxnSpPr>
          <p:spPr>
            <a:xfrm>
              <a:off x="4301617" y="5162594"/>
              <a:ext cx="200703" cy="530380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8" name="对象 8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8734602"/>
                </p:ext>
              </p:extLst>
            </p:nvPr>
          </p:nvGraphicFramePr>
          <p:xfrm>
            <a:off x="2534879" y="4523436"/>
            <a:ext cx="342900" cy="282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818" name="Formula" r:id="rId9" imgW="172800" imgH="143640" progId="Equation.Ribbit">
                    <p:embed/>
                  </p:oleObj>
                </mc:Choice>
                <mc:Fallback>
                  <p:oleObj name="Formula" r:id="rId9" imgW="172800" imgH="14364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534879" y="4523436"/>
                          <a:ext cx="342900" cy="2825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9" name="对象 8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63045378"/>
                </p:ext>
              </p:extLst>
            </p:nvPr>
          </p:nvGraphicFramePr>
          <p:xfrm>
            <a:off x="3487738" y="4497388"/>
            <a:ext cx="346075" cy="282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819" name="Formula" r:id="rId11" imgW="175320" imgH="143640" progId="Equation.Ribbit">
                    <p:embed/>
                  </p:oleObj>
                </mc:Choice>
                <mc:Fallback>
                  <p:oleObj name="Formula" r:id="rId11" imgW="175320" imgH="14364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487738" y="4497388"/>
                          <a:ext cx="346075" cy="2825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" name="对象 8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33306745"/>
                </p:ext>
              </p:extLst>
            </p:nvPr>
          </p:nvGraphicFramePr>
          <p:xfrm>
            <a:off x="5303838" y="4527550"/>
            <a:ext cx="374650" cy="282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820" name="Formula" r:id="rId13" imgW="189360" imgH="143640" progId="Equation.Ribbit">
                    <p:embed/>
                  </p:oleObj>
                </mc:Choice>
                <mc:Fallback>
                  <p:oleObj name="Formula" r:id="rId13" imgW="189360" imgH="14364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303838" y="4527550"/>
                          <a:ext cx="374650" cy="2825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" name="对象 9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510313"/>
                </p:ext>
              </p:extLst>
            </p:nvPr>
          </p:nvGraphicFramePr>
          <p:xfrm>
            <a:off x="6165850" y="4532313"/>
            <a:ext cx="623888" cy="282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821" name="Formula" r:id="rId15" imgW="313920" imgH="143640" progId="Equation.Ribbit">
                    <p:embed/>
                  </p:oleObj>
                </mc:Choice>
                <mc:Fallback>
                  <p:oleObj name="Formula" r:id="rId15" imgW="313920" imgH="14364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165850" y="4532313"/>
                          <a:ext cx="623888" cy="2825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对象 9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9895239"/>
                </p:ext>
              </p:extLst>
            </p:nvPr>
          </p:nvGraphicFramePr>
          <p:xfrm>
            <a:off x="4409775" y="5869040"/>
            <a:ext cx="274637" cy="138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822" name="Formula" r:id="rId17" imgW="138600" imgH="70200" progId="Equation.Ribbit">
                    <p:embed/>
                  </p:oleObj>
                </mc:Choice>
                <mc:Fallback>
                  <p:oleObj name="Formula" r:id="rId17" imgW="138600" imgH="7020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409775" y="5869040"/>
                          <a:ext cx="274637" cy="1381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536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79269</TotalTime>
  <Words>3188</Words>
  <Application>Microsoft Office PowerPoint</Application>
  <PresentationFormat>On-screen Show (4:3)</PresentationFormat>
  <Paragraphs>638</Paragraphs>
  <Slides>106</Slides>
  <Notes>1</Notes>
  <HiddenSlides>3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106</vt:i4>
      </vt:variant>
    </vt:vector>
  </HeadingPairs>
  <TitlesOfParts>
    <vt:vector size="120" baseType="lpstr">
      <vt:lpstr>Adobe Arabic</vt:lpstr>
      <vt:lpstr>宋体</vt:lpstr>
      <vt:lpstr>幼圆</vt:lpstr>
      <vt:lpstr>Arial</vt:lpstr>
      <vt:lpstr>Calibri</vt:lpstr>
      <vt:lpstr>Franklin Gothic Book</vt:lpstr>
      <vt:lpstr>Perpetua</vt:lpstr>
      <vt:lpstr>Times New Roman</vt:lpstr>
      <vt:lpstr>Wingdings</vt:lpstr>
      <vt:lpstr>Wingdings 2</vt:lpstr>
      <vt:lpstr>Equity</vt:lpstr>
      <vt:lpstr>Formula</vt:lpstr>
      <vt:lpstr>Equation</vt:lpstr>
      <vt:lpstr>Visio</vt:lpstr>
      <vt:lpstr>Probabilistic Graphical Models (II) Inference &amp; Leaning </vt:lpstr>
      <vt:lpstr>Two Types of PGMs</vt:lpstr>
      <vt:lpstr>Bayesian Networks</vt:lpstr>
      <vt:lpstr>Markov Random Fields</vt:lpstr>
      <vt:lpstr>Three Fundamental Questions</vt:lpstr>
      <vt:lpstr>Query 1: Likelihood</vt:lpstr>
      <vt:lpstr>Query 2: Conditional Probability</vt:lpstr>
      <vt:lpstr>Applications of a posterior belief</vt:lpstr>
      <vt:lpstr>Example: Deep Belief Network</vt:lpstr>
      <vt:lpstr>Query 3: Most Probable Assignment</vt:lpstr>
      <vt:lpstr>Applications of MPA</vt:lpstr>
      <vt:lpstr>Complexity of Inference</vt:lpstr>
      <vt:lpstr>Approaches to Inference</vt:lpstr>
      <vt:lpstr>Marginalization and Elimination</vt:lpstr>
      <vt:lpstr>Elimination on Chains</vt:lpstr>
      <vt:lpstr>Elimination on Chains</vt:lpstr>
      <vt:lpstr>Elimination on Chains</vt:lpstr>
      <vt:lpstr>Hidden Markov Model</vt:lpstr>
      <vt:lpstr>Undirected Chains</vt:lpstr>
      <vt:lpstr>The Sum-Product Operation</vt:lpstr>
      <vt:lpstr>Inference on General GM via VE</vt:lpstr>
      <vt:lpstr>A more complex network</vt:lpstr>
      <vt:lpstr>Example: VE</vt:lpstr>
      <vt:lpstr>Example: VE</vt:lpstr>
      <vt:lpstr>Example: VE</vt:lpstr>
      <vt:lpstr>Understanding VE</vt:lpstr>
      <vt:lpstr>Graph elimination and marginalization</vt:lpstr>
      <vt:lpstr>A clique tree</vt:lpstr>
      <vt:lpstr>Complexity</vt:lpstr>
      <vt:lpstr>From Elimination to Message Passing</vt:lpstr>
      <vt:lpstr>From Elimination to Message Passing</vt:lpstr>
      <vt:lpstr>The Message Passing Protocol</vt:lpstr>
      <vt:lpstr>The Message Passing Protocol</vt:lpstr>
      <vt:lpstr>The Message Passing Protocol</vt:lpstr>
      <vt:lpstr>The message passing protocol</vt:lpstr>
      <vt:lpstr>Belief Propagation:  parallel synchronous implementation</vt:lpstr>
      <vt:lpstr>Correctness of BP for tree</vt:lpstr>
      <vt:lpstr>Another view of M-P: Factor Graph</vt:lpstr>
      <vt:lpstr>Factor Graphs</vt:lpstr>
      <vt:lpstr>Message Passing on a Factor Tree</vt:lpstr>
      <vt:lpstr>Message Passing on a Factor Tree</vt:lpstr>
      <vt:lpstr>BP on a Factor Tree</vt:lpstr>
      <vt:lpstr>Why factor graph?</vt:lpstr>
      <vt:lpstr>Why factor graph?</vt:lpstr>
      <vt:lpstr>Max-product Algorithm: computing MAP assignment</vt:lpstr>
      <vt:lpstr>Max-product Algorithm: computing MAP configurations using a final bookkeeping backward pass</vt:lpstr>
      <vt:lpstr>Inference on general GM</vt:lpstr>
      <vt:lpstr>Junction Tree</vt:lpstr>
      <vt:lpstr>Building Junction Tree</vt:lpstr>
      <vt:lpstr>An Example</vt:lpstr>
      <vt:lpstr>Summary</vt:lpstr>
      <vt:lpstr>Learning Graphical Models</vt:lpstr>
      <vt:lpstr>Learning Graphical Models</vt:lpstr>
      <vt:lpstr>ML Structure Learning for Fully Observed Networks</vt:lpstr>
      <vt:lpstr>Where does the graph structure come from?</vt:lpstr>
      <vt:lpstr>Information Theoretical Interpretation of ML</vt:lpstr>
      <vt:lpstr>Information Theoretical Interpretation of ML</vt:lpstr>
      <vt:lpstr>Structural Search</vt:lpstr>
      <vt:lpstr>Chow-Liu tree learning algorithm</vt:lpstr>
      <vt:lpstr>Chow-Liu tree learning algorithm</vt:lpstr>
      <vt:lpstr>Structure Learning for General Graphs</vt:lpstr>
      <vt:lpstr>PowerPoint Presentation</vt:lpstr>
      <vt:lpstr>Parameter Learning</vt:lpstr>
      <vt:lpstr>Recall Density Estimation</vt:lpstr>
      <vt:lpstr>Recall Conditional Density Estimation</vt:lpstr>
      <vt:lpstr>MLE for general BNs</vt:lpstr>
      <vt:lpstr>Decomposable likelihood of a BN</vt:lpstr>
      <vt:lpstr>MLE for BNs with tabular CPDs</vt:lpstr>
      <vt:lpstr>Bayesian Estimate for BNs</vt:lpstr>
      <vt:lpstr>Parameter Sharing</vt:lpstr>
      <vt:lpstr>Learning a Markov chain transition matrix</vt:lpstr>
      <vt:lpstr>Bayesian language model</vt:lpstr>
      <vt:lpstr>Example: HMMs</vt:lpstr>
      <vt:lpstr>Definition of HMM</vt:lpstr>
      <vt:lpstr>Supervised MLE</vt:lpstr>
      <vt:lpstr>Summary: Learning BNs</vt:lpstr>
      <vt:lpstr>PowerPoint Presentation</vt:lpstr>
      <vt:lpstr>MLE for Undirected Graphical Models</vt:lpstr>
      <vt:lpstr>Log-likelihood for UGMs with tabular clique potentials</vt:lpstr>
      <vt:lpstr>Derivative of Log-likelihood</vt:lpstr>
      <vt:lpstr>Conditions on Clique Marginals</vt:lpstr>
      <vt:lpstr>MLE for decomposable UGMs</vt:lpstr>
      <vt:lpstr>MLE for decomposable UGMs (cont.)</vt:lpstr>
      <vt:lpstr>Iterative Proportional Fitting (IPF)</vt:lpstr>
      <vt:lpstr>Feature-based Clique Potentials</vt:lpstr>
      <vt:lpstr>Classical Supervised Learning</vt:lpstr>
      <vt:lpstr>Sequential Labeling</vt:lpstr>
      <vt:lpstr>Sequential Labeling</vt:lpstr>
      <vt:lpstr>Two kinds of Relationships</vt:lpstr>
      <vt:lpstr>Sequential Supervised Learning (SSL)</vt:lpstr>
      <vt:lpstr>Graphical Models for SSL</vt:lpstr>
      <vt:lpstr>Hidden Markov Models</vt:lpstr>
      <vt:lpstr>Hidden Markov Models</vt:lpstr>
      <vt:lpstr>Hidden Markov Models</vt:lpstr>
      <vt:lpstr>Recall Definition of CRFs</vt:lpstr>
      <vt:lpstr>CRFs: Inference</vt:lpstr>
      <vt:lpstr>CRF Learning</vt:lpstr>
      <vt:lpstr>CRF Learning</vt:lpstr>
      <vt:lpstr>CRF Learning</vt:lpstr>
      <vt:lpstr>CRF Learning</vt:lpstr>
      <vt:lpstr>CRF Learning</vt:lpstr>
      <vt:lpstr>CRF Learning</vt:lpstr>
      <vt:lpstr>Some Empirical Results</vt:lpstr>
      <vt:lpstr>Beyond Linear-Chains</vt:lpstr>
      <vt:lpstr>Summary</vt:lpstr>
      <vt:lpstr>References </vt:lpstr>
    </vt:vector>
  </TitlesOfParts>
  <Company>Carnegie Mellon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Infinite SVM: a DP Mixture of Large-margin Kernel Machines</dc:title>
  <dc:creator>SCS</dc:creator>
  <cp:lastModifiedBy>zhu jun</cp:lastModifiedBy>
  <cp:revision>7566</cp:revision>
  <cp:lastPrinted>2015-04-27T12:47:02Z</cp:lastPrinted>
  <dcterms:created xsi:type="dcterms:W3CDTF">2011-04-24T18:48:21Z</dcterms:created>
  <dcterms:modified xsi:type="dcterms:W3CDTF">2018-05-29T01:00:31Z</dcterms:modified>
</cp:coreProperties>
</file>